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handoutMasterIdLst>
    <p:handoutMasterId r:id="rId58"/>
  </p:handoutMasterIdLst>
  <p:sldIdLst>
    <p:sldId id="261" r:id="rId2"/>
    <p:sldId id="399" r:id="rId3"/>
    <p:sldId id="374" r:id="rId4"/>
    <p:sldId id="375" r:id="rId5"/>
    <p:sldId id="400" r:id="rId6"/>
    <p:sldId id="337" r:id="rId7"/>
    <p:sldId id="338" r:id="rId8"/>
    <p:sldId id="372" r:id="rId9"/>
    <p:sldId id="401" r:id="rId10"/>
    <p:sldId id="402" r:id="rId11"/>
    <p:sldId id="331" r:id="rId12"/>
    <p:sldId id="313" r:id="rId13"/>
    <p:sldId id="358" r:id="rId14"/>
    <p:sldId id="336" r:id="rId15"/>
    <p:sldId id="297" r:id="rId16"/>
    <p:sldId id="335" r:id="rId17"/>
    <p:sldId id="405" r:id="rId18"/>
    <p:sldId id="406" r:id="rId19"/>
    <p:sldId id="408" r:id="rId20"/>
    <p:sldId id="409" r:id="rId21"/>
    <p:sldId id="407" r:id="rId22"/>
    <p:sldId id="347" r:id="rId23"/>
    <p:sldId id="293" r:id="rId24"/>
    <p:sldId id="298" r:id="rId25"/>
    <p:sldId id="295" r:id="rId26"/>
    <p:sldId id="310" r:id="rId27"/>
    <p:sldId id="300" r:id="rId28"/>
    <p:sldId id="404" r:id="rId29"/>
    <p:sldId id="355" r:id="rId30"/>
    <p:sldId id="373" r:id="rId31"/>
    <p:sldId id="357" r:id="rId32"/>
    <p:sldId id="376" r:id="rId33"/>
    <p:sldId id="318" r:id="rId34"/>
    <p:sldId id="377" r:id="rId35"/>
    <p:sldId id="395" r:id="rId36"/>
    <p:sldId id="396" r:id="rId37"/>
    <p:sldId id="397" r:id="rId38"/>
    <p:sldId id="378" r:id="rId39"/>
    <p:sldId id="379" r:id="rId40"/>
    <p:sldId id="380" r:id="rId41"/>
    <p:sldId id="381" r:id="rId42"/>
    <p:sldId id="382" r:id="rId43"/>
    <p:sldId id="383" r:id="rId44"/>
    <p:sldId id="384" r:id="rId45"/>
    <p:sldId id="385" r:id="rId46"/>
    <p:sldId id="386" r:id="rId47"/>
    <p:sldId id="387" r:id="rId48"/>
    <p:sldId id="388" r:id="rId49"/>
    <p:sldId id="389" r:id="rId50"/>
    <p:sldId id="390" r:id="rId51"/>
    <p:sldId id="391" r:id="rId52"/>
    <p:sldId id="392" r:id="rId53"/>
    <p:sldId id="393" r:id="rId54"/>
    <p:sldId id="354" r:id="rId55"/>
    <p:sldId id="410" r:id="rId56"/>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83" autoAdjust="0"/>
    <p:restoredTop sz="58045" autoAdjust="0"/>
  </p:normalViewPr>
  <p:slideViewPr>
    <p:cSldViewPr snapToGrid="0" snapToObjects="1">
      <p:cViewPr varScale="1">
        <p:scale>
          <a:sx n="53" d="100"/>
          <a:sy n="53" d="100"/>
        </p:scale>
        <p:origin x="2178" y="60"/>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121" cy="466337"/>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5313" y="0"/>
            <a:ext cx="2971121" cy="466337"/>
          </a:xfrm>
          <a:prstGeom prst="rect">
            <a:avLst/>
          </a:prstGeom>
        </p:spPr>
        <p:txBody>
          <a:bodyPr vert="horz" lIns="91440" tIns="45720" rIns="91440" bIns="45720" rtlCol="0"/>
          <a:lstStyle>
            <a:lvl1pPr algn="r">
              <a:defRPr sz="1200"/>
            </a:lvl1pPr>
          </a:lstStyle>
          <a:p>
            <a:fld id="{E4E3B75C-FC30-44B4-AAD3-2570A7C454C3}" type="datetimeFigureOut">
              <a:rPr lang="en-US" smtClean="0"/>
              <a:t>5/30/2017</a:t>
            </a:fld>
            <a:endParaRPr lang="en-US" dirty="0"/>
          </a:p>
        </p:txBody>
      </p:sp>
      <p:sp>
        <p:nvSpPr>
          <p:cNvPr id="4" name="Footer Placeholder 3"/>
          <p:cNvSpPr>
            <a:spLocks noGrp="1"/>
          </p:cNvSpPr>
          <p:nvPr>
            <p:ph type="ftr" sz="quarter" idx="2"/>
          </p:nvPr>
        </p:nvSpPr>
        <p:spPr>
          <a:xfrm>
            <a:off x="1" y="8830063"/>
            <a:ext cx="2971121" cy="46633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5313" y="8830063"/>
            <a:ext cx="2971121" cy="466337"/>
          </a:xfrm>
          <a:prstGeom prst="rect">
            <a:avLst/>
          </a:prstGeom>
        </p:spPr>
        <p:txBody>
          <a:bodyPr vert="horz" lIns="91440" tIns="45720" rIns="91440" bIns="45720" rtlCol="0" anchor="b"/>
          <a:lstStyle>
            <a:lvl1pPr algn="r">
              <a:defRPr sz="1200"/>
            </a:lvl1pPr>
          </a:lstStyle>
          <a:p>
            <a:fld id="{72D07466-FB8D-47F4-AE02-FA7A8F843072}" type="slidenum">
              <a:rPr lang="en-US" smtClean="0"/>
              <a:t>‹#›</a:t>
            </a:fld>
            <a:endParaRPr lang="en-US" dirty="0"/>
          </a:p>
        </p:txBody>
      </p:sp>
    </p:spTree>
    <p:extLst>
      <p:ext uri="{BB962C8B-B14F-4D97-AF65-F5344CB8AC3E}">
        <p14:creationId xmlns:p14="http://schemas.microsoft.com/office/powerpoint/2010/main" val="20710893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5"/>
          </a:xfrm>
          <a:prstGeom prst="rect">
            <a:avLst/>
          </a:prstGeom>
        </p:spPr>
        <p:txBody>
          <a:bodyPr vert="horz" lIns="92546" tIns="46273" rIns="92546" bIns="46273" rtlCol="0"/>
          <a:lstStyle>
            <a:lvl1pPr algn="l">
              <a:defRPr sz="1200"/>
            </a:lvl1pPr>
          </a:lstStyle>
          <a:p>
            <a:endParaRPr lang="en-US" dirty="0"/>
          </a:p>
        </p:txBody>
      </p:sp>
      <p:sp>
        <p:nvSpPr>
          <p:cNvPr id="3" name="Date Placeholder 2"/>
          <p:cNvSpPr>
            <a:spLocks noGrp="1"/>
          </p:cNvSpPr>
          <p:nvPr>
            <p:ph type="dt" idx="1"/>
          </p:nvPr>
        </p:nvSpPr>
        <p:spPr>
          <a:xfrm>
            <a:off x="3884614" y="0"/>
            <a:ext cx="2971800" cy="466435"/>
          </a:xfrm>
          <a:prstGeom prst="rect">
            <a:avLst/>
          </a:prstGeom>
        </p:spPr>
        <p:txBody>
          <a:bodyPr vert="horz" lIns="92546" tIns="46273" rIns="92546" bIns="46273" rtlCol="0"/>
          <a:lstStyle>
            <a:lvl1pPr algn="r">
              <a:defRPr sz="1200"/>
            </a:lvl1pPr>
          </a:lstStyle>
          <a:p>
            <a:fld id="{3B9A8941-430C-45E3-9622-52F6577B3D27}" type="datetimeFigureOut">
              <a:rPr lang="en-US" smtClean="0"/>
              <a:t>5/30/2017</a:t>
            </a:fld>
            <a:endParaRPr lang="en-US" dirty="0"/>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2546" tIns="46273" rIns="92546" bIns="46273" rtlCol="0" anchor="ctr"/>
          <a:lstStyle/>
          <a:p>
            <a:endParaRPr lang="en-US" dirty="0"/>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2546" tIns="46273" rIns="92546" bIns="462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4"/>
          </a:xfrm>
          <a:prstGeom prst="rect">
            <a:avLst/>
          </a:prstGeom>
        </p:spPr>
        <p:txBody>
          <a:bodyPr vert="horz" lIns="92546" tIns="46273" rIns="92546" bIns="4627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4" y="8829967"/>
            <a:ext cx="2971800" cy="466434"/>
          </a:xfrm>
          <a:prstGeom prst="rect">
            <a:avLst/>
          </a:prstGeom>
        </p:spPr>
        <p:txBody>
          <a:bodyPr vert="horz" lIns="92546" tIns="46273" rIns="92546" bIns="46273" rtlCol="0" anchor="b"/>
          <a:lstStyle>
            <a:lvl1pPr algn="r">
              <a:defRPr sz="1200"/>
            </a:lvl1pPr>
          </a:lstStyle>
          <a:p>
            <a:fld id="{9ACED2E7-30D1-4B3B-843B-26B89FE04CEC}" type="slidenum">
              <a:rPr lang="en-US" smtClean="0"/>
              <a:t>‹#›</a:t>
            </a:fld>
            <a:endParaRPr lang="en-US" dirty="0"/>
          </a:p>
        </p:txBody>
      </p:sp>
    </p:spTree>
    <p:extLst>
      <p:ext uri="{BB962C8B-B14F-4D97-AF65-F5344CB8AC3E}">
        <p14:creationId xmlns:p14="http://schemas.microsoft.com/office/powerpoint/2010/main" val="2032941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CED2E7-30D1-4B3B-843B-26B89FE04CEC}" type="slidenum">
              <a:rPr lang="en-US" smtClean="0"/>
              <a:t>1</a:t>
            </a:fld>
            <a:endParaRPr lang="en-US" dirty="0"/>
          </a:p>
        </p:txBody>
      </p:sp>
    </p:spTree>
    <p:extLst>
      <p:ext uri="{BB962C8B-B14F-4D97-AF65-F5344CB8AC3E}">
        <p14:creationId xmlns:p14="http://schemas.microsoft.com/office/powerpoint/2010/main" val="1871682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CED2E7-30D1-4B3B-843B-26B89FE04CEC}" type="slidenum">
              <a:rPr lang="en-US" smtClean="0"/>
              <a:t>20</a:t>
            </a:fld>
            <a:endParaRPr lang="en-US" dirty="0"/>
          </a:p>
        </p:txBody>
      </p:sp>
    </p:spTree>
    <p:extLst>
      <p:ext uri="{BB962C8B-B14F-4D97-AF65-F5344CB8AC3E}">
        <p14:creationId xmlns:p14="http://schemas.microsoft.com/office/powerpoint/2010/main" val="4182482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CED2E7-30D1-4B3B-843B-26B89FE04CEC}" type="slidenum">
              <a:rPr lang="en-US" smtClean="0"/>
              <a:t>23</a:t>
            </a:fld>
            <a:endParaRPr lang="en-US" dirty="0"/>
          </a:p>
        </p:txBody>
      </p:sp>
    </p:spTree>
    <p:extLst>
      <p:ext uri="{BB962C8B-B14F-4D97-AF65-F5344CB8AC3E}">
        <p14:creationId xmlns:p14="http://schemas.microsoft.com/office/powerpoint/2010/main" val="3612648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SzPct val="100000"/>
              <a:buFont typeface="Arial" panose="020B0604020202020204" pitchFamily="34" charset="0"/>
              <a:buChar char="•"/>
              <a:defRPr sz="1800">
                <a:solidFill>
                  <a:srgbClr val="000000"/>
                </a:solidFill>
              </a:defRPr>
            </a:pPr>
            <a:r>
              <a:rPr lang="en-US" sz="1200" dirty="0">
                <a:solidFill>
                  <a:srgbClr val="000000"/>
                </a:solidFill>
              </a:rPr>
              <a:t>Residential Recycling Survey</a:t>
            </a:r>
          </a:p>
          <a:p>
            <a:pPr marL="342900" lvl="0" indent="-342900">
              <a:buSzPct val="100000"/>
              <a:buFont typeface="Arial" panose="020B0604020202020204" pitchFamily="34" charset="0"/>
              <a:buChar char="•"/>
              <a:defRPr sz="1800">
                <a:solidFill>
                  <a:srgbClr val="000000"/>
                </a:solidFill>
              </a:defRPr>
            </a:pPr>
            <a:r>
              <a:rPr lang="en-US" sz="1200" dirty="0">
                <a:solidFill>
                  <a:srgbClr val="000000"/>
                </a:solidFill>
              </a:rPr>
              <a:t>Business Recycling Survey</a:t>
            </a:r>
          </a:p>
          <a:p>
            <a:pPr marL="342900" lvl="0" indent="-342900">
              <a:buSzPct val="100000"/>
              <a:buFont typeface="Arial" panose="020B0604020202020204" pitchFamily="34" charset="0"/>
              <a:buChar char="•"/>
              <a:defRPr sz="1800">
                <a:solidFill>
                  <a:srgbClr val="000000"/>
                </a:solidFill>
              </a:defRPr>
            </a:pPr>
            <a:r>
              <a:rPr lang="en-US" sz="1200" dirty="0">
                <a:solidFill>
                  <a:srgbClr val="000000"/>
                </a:solidFill>
              </a:rPr>
              <a:t>Evaluation of Waste Processing</a:t>
            </a:r>
            <a:endParaRPr lang="en-US" sz="1800" dirty="0">
              <a:solidFill>
                <a:srgbClr val="000000"/>
              </a:solidFill>
            </a:endParaRPr>
          </a:p>
          <a:p>
            <a:pPr marL="342900" lvl="0" indent="-342900">
              <a:buSzPct val="100000"/>
              <a:buFont typeface="Arial" panose="020B0604020202020204" pitchFamily="34" charset="0"/>
              <a:buChar char="•"/>
              <a:defRPr sz="1800">
                <a:solidFill>
                  <a:srgbClr val="000000"/>
                </a:solidFill>
              </a:defRPr>
            </a:pPr>
            <a:r>
              <a:rPr lang="en-US" sz="1800" dirty="0">
                <a:solidFill>
                  <a:srgbClr val="000000"/>
                </a:solidFill>
              </a:rPr>
              <a:t>Research</a:t>
            </a:r>
            <a:r>
              <a:rPr lang="en-US" sz="1800" baseline="0" dirty="0">
                <a:solidFill>
                  <a:srgbClr val="000000"/>
                </a:solidFill>
              </a:rPr>
              <a:t> papers and evaluations </a:t>
            </a:r>
            <a:endParaRPr lang="en-US" sz="1200" dirty="0">
              <a:solidFill>
                <a:srgbClr val="000000"/>
              </a:solidFill>
            </a:endParaRPr>
          </a:p>
        </p:txBody>
      </p:sp>
      <p:sp>
        <p:nvSpPr>
          <p:cNvPr id="4" name="Slide Number Placeholder 3"/>
          <p:cNvSpPr>
            <a:spLocks noGrp="1"/>
          </p:cNvSpPr>
          <p:nvPr>
            <p:ph type="sldNum" sz="quarter" idx="10"/>
          </p:nvPr>
        </p:nvSpPr>
        <p:spPr/>
        <p:txBody>
          <a:bodyPr/>
          <a:lstStyle/>
          <a:p>
            <a:fld id="{9ACED2E7-30D1-4B3B-843B-26B89FE04CEC}" type="slidenum">
              <a:rPr lang="en-US" smtClean="0"/>
              <a:t>24</a:t>
            </a:fld>
            <a:endParaRPr lang="en-US" dirty="0"/>
          </a:p>
        </p:txBody>
      </p:sp>
    </p:spTree>
    <p:extLst>
      <p:ext uri="{BB962C8B-B14F-4D97-AF65-F5344CB8AC3E}">
        <p14:creationId xmlns:p14="http://schemas.microsoft.com/office/powerpoint/2010/main" val="3915998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Our responsibilities are outlined in a</a:t>
            </a:r>
            <a:r>
              <a:rPr lang="en-US" baseline="0" dirty="0"/>
              <a:t> document we call the Master Plan.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31FB830-9200-4BD7-B15E-B9C0A48D79F8}" type="slidenum">
              <a:rPr lang="en-US" smtClean="0"/>
              <a:t>25</a:t>
            </a:fld>
            <a:endParaRPr lang="en-US" dirty="0"/>
          </a:p>
        </p:txBody>
      </p:sp>
    </p:spTree>
    <p:extLst>
      <p:ext uri="{BB962C8B-B14F-4D97-AF65-F5344CB8AC3E}">
        <p14:creationId xmlns:p14="http://schemas.microsoft.com/office/powerpoint/2010/main" val="1807470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CED2E7-30D1-4B3B-843B-26B89FE04CEC}" type="slidenum">
              <a:rPr lang="en-US" smtClean="0"/>
              <a:t>26</a:t>
            </a:fld>
            <a:endParaRPr lang="en-US" dirty="0"/>
          </a:p>
        </p:txBody>
      </p:sp>
    </p:spTree>
    <p:extLst>
      <p:ext uri="{BB962C8B-B14F-4D97-AF65-F5344CB8AC3E}">
        <p14:creationId xmlns:p14="http://schemas.microsoft.com/office/powerpoint/2010/main" val="205037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CED2E7-30D1-4B3B-843B-26B89FE04CEC}" type="slidenum">
              <a:rPr lang="en-US" smtClean="0"/>
              <a:t>27</a:t>
            </a:fld>
            <a:endParaRPr lang="en-US" dirty="0"/>
          </a:p>
        </p:txBody>
      </p:sp>
    </p:spTree>
    <p:extLst>
      <p:ext uri="{BB962C8B-B14F-4D97-AF65-F5344CB8AC3E}">
        <p14:creationId xmlns:p14="http://schemas.microsoft.com/office/powerpoint/2010/main" val="1113748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Strengthen individual, family and community health, safety and well-being through effective safety-net services, innovative programming, prevention and early intervention, and environmental stewardship.</a:t>
            </a:r>
          </a:p>
          <a:p>
            <a:endParaRPr lang="en-US" dirty="0"/>
          </a:p>
          <a:p>
            <a:r>
              <a:rPr lang="en-US" dirty="0"/>
              <a:t>2) Cultivate economic prosperity and invest in neighborhoods with concentrated financial poverty through proactive leadership and inclusive initiatives that engage all communities in decisions about our future.</a:t>
            </a:r>
          </a:p>
          <a:p>
            <a:endParaRPr lang="en-US" dirty="0"/>
          </a:p>
          <a:p>
            <a:r>
              <a:rPr lang="en-US" dirty="0"/>
              <a:t>3) Enhance access to opportunity and mobility for all residents and businesses through connections to education, employment and economic development throughout our region.</a:t>
            </a:r>
          </a:p>
          <a:p>
            <a:endParaRPr lang="en-US" dirty="0"/>
          </a:p>
          <a:p>
            <a:r>
              <a:rPr lang="en-US" dirty="0"/>
              <a:t>4) Model fiscal accountability, transparency and strategic investments through professional operations and financial management.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CED2E7-30D1-4B3B-843B-26B89FE04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991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CED2E7-30D1-4B3B-843B-26B89FE04CEC}" type="slidenum">
              <a:rPr lang="en-US" smtClean="0"/>
              <a:t>33</a:t>
            </a:fld>
            <a:endParaRPr lang="en-US" dirty="0"/>
          </a:p>
        </p:txBody>
      </p:sp>
    </p:spTree>
    <p:extLst>
      <p:ext uri="{BB962C8B-B14F-4D97-AF65-F5344CB8AC3E}">
        <p14:creationId xmlns:p14="http://schemas.microsoft.com/office/powerpoint/2010/main" val="2372049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Garbage or trash is often referred to as “solid waste.” Solid waste is basically non-liquid, non-hazardous garbage.</a:t>
            </a:r>
          </a:p>
          <a:p>
            <a:endParaRPr lang="en-US" b="1" dirty="0"/>
          </a:p>
          <a:p>
            <a:endParaRPr lang="en-US" dirty="0"/>
          </a:p>
        </p:txBody>
      </p:sp>
      <p:sp>
        <p:nvSpPr>
          <p:cNvPr id="4" name="Slide Number Placeholder 3"/>
          <p:cNvSpPr>
            <a:spLocks noGrp="1"/>
          </p:cNvSpPr>
          <p:nvPr>
            <p:ph type="sldNum" sz="quarter" idx="10"/>
          </p:nvPr>
        </p:nvSpPr>
        <p:spPr/>
        <p:txBody>
          <a:bodyPr/>
          <a:lstStyle/>
          <a:p>
            <a:fld id="{9ACED2E7-30D1-4B3B-843B-26B89FE04CEC}" type="slidenum">
              <a:rPr lang="en-US" smtClean="0"/>
              <a:t>36</a:t>
            </a:fld>
            <a:endParaRPr lang="en-US" dirty="0"/>
          </a:p>
        </p:txBody>
      </p:sp>
    </p:spTree>
    <p:extLst>
      <p:ext uri="{BB962C8B-B14F-4D97-AF65-F5344CB8AC3E}">
        <p14:creationId xmlns:p14="http://schemas.microsoft.com/office/powerpoint/2010/main" val="4033390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CED2E7-30D1-4B3B-843B-26B89FE04CEC}" type="slidenum">
              <a:rPr lang="en-US" smtClean="0"/>
              <a:t>37</a:t>
            </a:fld>
            <a:endParaRPr lang="en-US" dirty="0"/>
          </a:p>
        </p:txBody>
      </p:sp>
    </p:spTree>
    <p:extLst>
      <p:ext uri="{BB962C8B-B14F-4D97-AF65-F5344CB8AC3E}">
        <p14:creationId xmlns:p14="http://schemas.microsoft.com/office/powerpoint/2010/main" val="3517887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CED2E7-30D1-4B3B-843B-26B89FE04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531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000" dirty="0"/>
              <a:t>Household Hazardous Waste (HHW)</a:t>
            </a:r>
          </a:p>
          <a:p>
            <a:pPr marL="0" indent="0">
              <a:buNone/>
            </a:pPr>
            <a:r>
              <a:rPr lang="en-US" b="1" dirty="0"/>
              <a:t>HHW</a:t>
            </a:r>
            <a:r>
              <a:rPr lang="en-US" dirty="0"/>
              <a:t> includes used motor oil, oil filters, pesticides, lawn chemicals, propane tanks, liquid paint, some cleaning products, old gasoline, mercury fever thermometers, fluorescent lights, pool and spa chemicals, mercury thermostats, wood preservatives, and some hobby supplies.</a:t>
            </a:r>
          </a:p>
          <a:p>
            <a:endParaRPr lang="en-US" dirty="0"/>
          </a:p>
          <a:p>
            <a:pPr marL="0" indent="0">
              <a:buNone/>
            </a:pPr>
            <a:r>
              <a:rPr lang="en-US" b="1" dirty="0"/>
              <a:t>HHW</a:t>
            </a:r>
            <a:r>
              <a:rPr lang="en-US" dirty="0"/>
              <a:t> should be taken to a County facility for proper disposal. HHW should not be mixed with garbage or poured in the street or on the soil.</a:t>
            </a:r>
          </a:p>
          <a:p>
            <a:endParaRPr lang="en-US" dirty="0"/>
          </a:p>
          <a:p>
            <a:pPr marL="0" indent="0">
              <a:buNone/>
            </a:pPr>
            <a:r>
              <a:rPr lang="en-US" sz="1800" b="1" dirty="0"/>
              <a:t>Sharps (needles)</a:t>
            </a:r>
          </a:p>
          <a:p>
            <a:pPr marL="0" indent="0">
              <a:buNone/>
            </a:pPr>
            <a:r>
              <a:rPr lang="en-US" dirty="0"/>
              <a:t>Ramsey and Washington County’s household hazardous waste facilities accept </a:t>
            </a:r>
            <a:r>
              <a:rPr lang="en-US" b="1" dirty="0"/>
              <a:t>sharps, needles and lancets</a:t>
            </a:r>
            <a:r>
              <a:rPr lang="en-US" dirty="0"/>
              <a:t>. Your local clinic or pharmacy may also take them back.</a:t>
            </a:r>
          </a:p>
          <a:p>
            <a:endParaRPr lang="en-US" dirty="0"/>
          </a:p>
          <a:p>
            <a:pPr marL="0" indent="0">
              <a:buNone/>
            </a:pPr>
            <a:r>
              <a:rPr lang="en-US" sz="1800" b="1" dirty="0"/>
              <a:t>Medicine (pharmaceuticals)</a:t>
            </a:r>
          </a:p>
          <a:p>
            <a:pPr marL="0" indent="0">
              <a:buNone/>
            </a:pPr>
            <a:r>
              <a:rPr lang="en-US" dirty="0"/>
              <a:t>Unwanted and unused </a:t>
            </a:r>
            <a:r>
              <a:rPr lang="en-US" b="1" dirty="0"/>
              <a:t>medicines</a:t>
            </a:r>
            <a:r>
              <a:rPr lang="en-US" dirty="0"/>
              <a:t> should be disposed of in the trash. Medicines should be altered to discourage consumption.</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Since 1999, the majority of the latex paint brought to the sites have been recycled into paint and other useful coating products.</a:t>
            </a:r>
          </a:p>
          <a:p>
            <a:pPr marL="0" indent="0">
              <a:buNone/>
            </a:pPr>
            <a:endParaRPr lang="en-US" dirty="0"/>
          </a:p>
          <a:p>
            <a:endParaRPr lang="en-US" dirty="0"/>
          </a:p>
        </p:txBody>
      </p:sp>
      <p:sp>
        <p:nvSpPr>
          <p:cNvPr id="4" name="Slide Number Placeholder 3"/>
          <p:cNvSpPr>
            <a:spLocks noGrp="1"/>
          </p:cNvSpPr>
          <p:nvPr>
            <p:ph type="sldNum" sz="quarter" idx="10"/>
          </p:nvPr>
        </p:nvSpPr>
        <p:spPr/>
        <p:txBody>
          <a:bodyPr/>
          <a:lstStyle/>
          <a:p>
            <a:fld id="{9ACED2E7-30D1-4B3B-843B-26B89FE04CEC}" type="slidenum">
              <a:rPr lang="en-US" smtClean="0"/>
              <a:t>38</a:t>
            </a:fld>
            <a:endParaRPr lang="en-US" dirty="0"/>
          </a:p>
        </p:txBody>
      </p:sp>
    </p:spTree>
    <p:extLst>
      <p:ext uri="{BB962C8B-B14F-4D97-AF65-F5344CB8AC3E}">
        <p14:creationId xmlns:p14="http://schemas.microsoft.com/office/powerpoint/2010/main" val="1738550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Electronics</a:t>
            </a:r>
            <a:r>
              <a:rPr lang="en-US" sz="1200" dirty="0"/>
              <a:t> include computers (CPUs*), monitors (CRTs*), TVs, VCRs, DVDs, phones, laptops, automatic shut-off irons, coffee-pots, crock-pots and curlers, boom boxes, stereos, CD players, and game systems.</a:t>
            </a:r>
          </a:p>
          <a:p>
            <a:endParaRPr lang="en-US" dirty="0"/>
          </a:p>
          <a:p>
            <a:r>
              <a:rPr lang="en-US" b="1" dirty="0"/>
              <a:t>Electronics </a:t>
            </a:r>
            <a:r>
              <a:rPr lang="en-US" dirty="0"/>
              <a:t>contain lead and other toxic materials. Recycle your electronics at a local collection event or an electronics recycling business.</a:t>
            </a:r>
          </a:p>
        </p:txBody>
      </p:sp>
      <p:sp>
        <p:nvSpPr>
          <p:cNvPr id="4" name="Slide Number Placeholder 3"/>
          <p:cNvSpPr>
            <a:spLocks noGrp="1"/>
          </p:cNvSpPr>
          <p:nvPr>
            <p:ph type="sldNum" sz="quarter" idx="10"/>
          </p:nvPr>
        </p:nvSpPr>
        <p:spPr/>
        <p:txBody>
          <a:bodyPr/>
          <a:lstStyle/>
          <a:p>
            <a:fld id="{9ACED2E7-30D1-4B3B-843B-26B89FE04CEC}" type="slidenum">
              <a:rPr lang="en-US" smtClean="0"/>
              <a:t>39</a:t>
            </a:fld>
            <a:endParaRPr lang="en-US" dirty="0"/>
          </a:p>
        </p:txBody>
      </p:sp>
    </p:spTree>
    <p:extLst>
      <p:ext uri="{BB962C8B-B14F-4D97-AF65-F5344CB8AC3E}">
        <p14:creationId xmlns:p14="http://schemas.microsoft.com/office/powerpoint/2010/main" val="3868913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CED2E7-30D1-4B3B-843B-26B89FE04CEC}" type="slidenum">
              <a:rPr lang="en-US" smtClean="0"/>
              <a:t>40</a:t>
            </a:fld>
            <a:endParaRPr lang="en-US" dirty="0"/>
          </a:p>
        </p:txBody>
      </p:sp>
    </p:spTree>
    <p:extLst>
      <p:ext uri="{BB962C8B-B14F-4D97-AF65-F5344CB8AC3E}">
        <p14:creationId xmlns:p14="http://schemas.microsoft.com/office/powerpoint/2010/main" val="3167532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2015, 168 pre demo inspections, 70% res/30% </a:t>
            </a:r>
            <a:r>
              <a:rPr lang="en-US" dirty="0" err="1"/>
              <a:t>comm</a:t>
            </a:r>
            <a:r>
              <a:rPr lang="en-US" dirty="0"/>
              <a:t>/industrial, </a:t>
            </a:r>
          </a:p>
          <a:p>
            <a:pPr marL="171450" indent="-171450">
              <a:buFont typeface="Arial" panose="020B0604020202020204" pitchFamily="34" charset="0"/>
              <a:buChar char="•"/>
            </a:pPr>
            <a:r>
              <a:rPr lang="en-US" dirty="0"/>
              <a:t>Assuring proper management of appliances (&gt;119,000#),  HHW/hazardous waste (&gt;107,000#), electronics (&gt;19,170#), asbestos</a:t>
            </a:r>
          </a:p>
          <a:p>
            <a:pPr marL="171450" indent="-171450">
              <a:buFont typeface="Arial" panose="020B0604020202020204" pitchFamily="34" charset="0"/>
              <a:buChar char="•"/>
            </a:pPr>
            <a:r>
              <a:rPr lang="en-US" dirty="0"/>
              <a:t>Asbestos surveys performed on ALL demolitions, 147/168 asbestos found</a:t>
            </a:r>
          </a:p>
          <a:p>
            <a:pPr marL="171450" indent="-171450">
              <a:buFont typeface="Arial" panose="020B0604020202020204" pitchFamily="34" charset="0"/>
              <a:buChar char="•"/>
            </a:pPr>
            <a:r>
              <a:rPr lang="en-US" dirty="0"/>
              <a:t>Getting “Right Waste to the Right Place”</a:t>
            </a:r>
          </a:p>
          <a:p>
            <a:pPr marL="171450" indent="-171450">
              <a:buFont typeface="Arial" panose="020B0604020202020204" pitchFamily="34" charset="0"/>
              <a:buChar char="•"/>
            </a:pPr>
            <a:r>
              <a:rPr lang="en-US" i="1" dirty="0"/>
              <a:t>Reducing Toxicity </a:t>
            </a:r>
            <a:r>
              <a:rPr lang="en-US" dirty="0"/>
              <a:t>of demolition waste sent for processing/landfilling</a:t>
            </a:r>
          </a:p>
          <a:p>
            <a:pPr marL="171450" indent="-171450">
              <a:buFont typeface="Arial" panose="020B0604020202020204" pitchFamily="34" charset="0"/>
              <a:buChar char="•"/>
            </a:pPr>
            <a:r>
              <a:rPr lang="en-US" dirty="0"/>
              <a:t>Actively promote building material salvage and recycling through technical assistance and contract language used in government procurement process</a:t>
            </a:r>
          </a:p>
          <a:p>
            <a:pPr marL="171450" indent="-171450">
              <a:buFont typeface="Arial" panose="020B0604020202020204" pitchFamily="34" charset="0"/>
              <a:buChar char="•"/>
            </a:pPr>
            <a:r>
              <a:rPr lang="en-US" dirty="0"/>
              <a:t>Protect human health and the environment and the long term liability of cities that contract for demolition.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ACED2E7-30D1-4B3B-843B-26B89FE04CEC}" type="slidenum">
              <a:rPr lang="en-US" smtClean="0"/>
              <a:t>41</a:t>
            </a:fld>
            <a:endParaRPr lang="en-US" dirty="0"/>
          </a:p>
        </p:txBody>
      </p:sp>
    </p:spTree>
    <p:extLst>
      <p:ext uri="{BB962C8B-B14F-4D97-AF65-F5344CB8AC3E}">
        <p14:creationId xmlns:p14="http://schemas.microsoft.com/office/powerpoint/2010/main" val="3590613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Government policy encourages product stewardship.</a:t>
            </a:r>
          </a:p>
          <a:p>
            <a:r>
              <a:rPr lang="en-US" altLang="en-US" sz="1200" dirty="0"/>
              <a:t>“A life cycle view, where all parties responsible for the design, production, sale and use of a product assume responsibility for the full environmental impacts throughout its life cycle.”</a:t>
            </a:r>
          </a:p>
          <a:p>
            <a:endParaRPr lang="en-US" dirty="0"/>
          </a:p>
        </p:txBody>
      </p:sp>
      <p:sp>
        <p:nvSpPr>
          <p:cNvPr id="4" name="Slide Number Placeholder 3"/>
          <p:cNvSpPr>
            <a:spLocks noGrp="1"/>
          </p:cNvSpPr>
          <p:nvPr>
            <p:ph type="sldNum" sz="quarter" idx="10"/>
          </p:nvPr>
        </p:nvSpPr>
        <p:spPr/>
        <p:txBody>
          <a:bodyPr/>
          <a:lstStyle/>
          <a:p>
            <a:fld id="{9ACED2E7-30D1-4B3B-843B-26B89FE04CEC}" type="slidenum">
              <a:rPr lang="en-US" smtClean="0"/>
              <a:t>42</a:t>
            </a:fld>
            <a:endParaRPr lang="en-US" dirty="0"/>
          </a:p>
        </p:txBody>
      </p:sp>
    </p:spTree>
    <p:extLst>
      <p:ext uri="{BB962C8B-B14F-4D97-AF65-F5344CB8AC3E}">
        <p14:creationId xmlns:p14="http://schemas.microsoft.com/office/powerpoint/2010/main" val="1374949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Doesn’t capture additional</a:t>
            </a:r>
            <a:r>
              <a:rPr lang="en-US" baseline="0" dirty="0"/>
              <a:t> recycling services such as confidential records destruction, transfer stations pulling items for recycling, or folks that self haul metals to recycling end markets.  </a:t>
            </a:r>
            <a:endParaRPr lang="en-US" dirty="0"/>
          </a:p>
        </p:txBody>
      </p:sp>
      <p:sp>
        <p:nvSpPr>
          <p:cNvPr id="4" name="Slide Number Placeholder 3"/>
          <p:cNvSpPr>
            <a:spLocks noGrp="1"/>
          </p:cNvSpPr>
          <p:nvPr>
            <p:ph type="sldNum" sz="quarter" idx="10"/>
          </p:nvPr>
        </p:nvSpPr>
        <p:spPr/>
        <p:txBody>
          <a:bodyPr/>
          <a:lstStyle/>
          <a:p>
            <a:fld id="{9ACED2E7-30D1-4B3B-843B-26B89FE04CEC}" type="slidenum">
              <a:rPr lang="en-US" smtClean="0"/>
              <a:t>43</a:t>
            </a:fld>
            <a:endParaRPr lang="en-US" dirty="0"/>
          </a:p>
        </p:txBody>
      </p:sp>
    </p:spTree>
    <p:extLst>
      <p:ext uri="{BB962C8B-B14F-4D97-AF65-F5344CB8AC3E}">
        <p14:creationId xmlns:p14="http://schemas.microsoft.com/office/powerpoint/2010/main" val="24593400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Recycling is a global</a:t>
            </a:r>
            <a:r>
              <a:rPr lang="en-US" baseline="0" dirty="0"/>
              <a:t> commodity </a:t>
            </a:r>
            <a:endParaRPr lang="en-US" dirty="0"/>
          </a:p>
        </p:txBody>
      </p:sp>
      <p:sp>
        <p:nvSpPr>
          <p:cNvPr id="4" name="Slide Number Placeholder 3"/>
          <p:cNvSpPr>
            <a:spLocks noGrp="1"/>
          </p:cNvSpPr>
          <p:nvPr>
            <p:ph type="sldNum" sz="quarter" idx="10"/>
          </p:nvPr>
        </p:nvSpPr>
        <p:spPr/>
        <p:txBody>
          <a:bodyPr/>
          <a:lstStyle/>
          <a:p>
            <a:fld id="{9ACED2E7-30D1-4B3B-843B-26B89FE04CEC}" type="slidenum">
              <a:rPr lang="en-US" smtClean="0"/>
              <a:t>44</a:t>
            </a:fld>
            <a:endParaRPr lang="en-US" dirty="0"/>
          </a:p>
        </p:txBody>
      </p:sp>
    </p:spTree>
    <p:extLst>
      <p:ext uri="{BB962C8B-B14F-4D97-AF65-F5344CB8AC3E}">
        <p14:creationId xmlns:p14="http://schemas.microsoft.com/office/powerpoint/2010/main" val="1290105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Yard waste </a:t>
            </a:r>
            <a:r>
              <a:rPr lang="en-US" dirty="0"/>
              <a:t>includes leaves, grass and other soft-bodied garden waste.</a:t>
            </a:r>
          </a:p>
          <a:p>
            <a:endParaRPr lang="en-US" dirty="0"/>
          </a:p>
          <a:p>
            <a:endParaRPr lang="en-US" dirty="0"/>
          </a:p>
        </p:txBody>
      </p:sp>
      <p:sp>
        <p:nvSpPr>
          <p:cNvPr id="4" name="Slide Number Placeholder 3"/>
          <p:cNvSpPr>
            <a:spLocks noGrp="1"/>
          </p:cNvSpPr>
          <p:nvPr>
            <p:ph type="sldNum" sz="quarter" idx="10"/>
          </p:nvPr>
        </p:nvSpPr>
        <p:spPr/>
        <p:txBody>
          <a:bodyPr/>
          <a:lstStyle/>
          <a:p>
            <a:fld id="{9ACED2E7-30D1-4B3B-843B-26B89FE04CEC}" type="slidenum">
              <a:rPr lang="en-US" smtClean="0"/>
              <a:t>46</a:t>
            </a:fld>
            <a:endParaRPr lang="en-US" dirty="0"/>
          </a:p>
        </p:txBody>
      </p:sp>
    </p:spTree>
    <p:extLst>
      <p:ext uri="{BB962C8B-B14F-4D97-AF65-F5344CB8AC3E}">
        <p14:creationId xmlns:p14="http://schemas.microsoft.com/office/powerpoint/2010/main" val="1677037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Compostables</a:t>
            </a:r>
            <a:r>
              <a:rPr lang="en-US" dirty="0"/>
              <a:t> are vegetable peelings, fruit scraps, tea leaves, coffee grounds, small bits of paper towel and napkin and other items that break down naturally.</a:t>
            </a:r>
          </a:p>
        </p:txBody>
      </p:sp>
      <p:sp>
        <p:nvSpPr>
          <p:cNvPr id="4" name="Slide Number Placeholder 3"/>
          <p:cNvSpPr>
            <a:spLocks noGrp="1"/>
          </p:cNvSpPr>
          <p:nvPr>
            <p:ph type="sldNum" sz="quarter" idx="10"/>
          </p:nvPr>
        </p:nvSpPr>
        <p:spPr/>
        <p:txBody>
          <a:bodyPr/>
          <a:lstStyle/>
          <a:p>
            <a:fld id="{9ACED2E7-30D1-4B3B-843B-26B89FE04CEC}" type="slidenum">
              <a:rPr lang="en-US" smtClean="0"/>
              <a:t>47</a:t>
            </a:fld>
            <a:endParaRPr lang="en-US" dirty="0"/>
          </a:p>
        </p:txBody>
      </p:sp>
    </p:spTree>
    <p:extLst>
      <p:ext uri="{BB962C8B-B14F-4D97-AF65-F5344CB8AC3E}">
        <p14:creationId xmlns:p14="http://schemas.microsoft.com/office/powerpoint/2010/main" val="3729334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CED2E7-30D1-4B3B-843B-26B89FE04CEC}" type="slidenum">
              <a:rPr lang="en-US" smtClean="0"/>
              <a:t>49</a:t>
            </a:fld>
            <a:endParaRPr lang="en-US" dirty="0"/>
          </a:p>
        </p:txBody>
      </p:sp>
    </p:spTree>
    <p:extLst>
      <p:ext uri="{BB962C8B-B14F-4D97-AF65-F5344CB8AC3E}">
        <p14:creationId xmlns:p14="http://schemas.microsoft.com/office/powerpoint/2010/main" val="680121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CED2E7-30D1-4B3B-843B-26B89FE04CEC}" type="slidenum">
              <a:rPr lang="en-US" smtClean="0"/>
              <a:t>6</a:t>
            </a:fld>
            <a:endParaRPr lang="en-US" dirty="0"/>
          </a:p>
        </p:txBody>
      </p:sp>
    </p:spTree>
    <p:extLst>
      <p:ext uri="{BB962C8B-B14F-4D97-AF65-F5344CB8AC3E}">
        <p14:creationId xmlns:p14="http://schemas.microsoft.com/office/powerpoint/2010/main" val="177112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CED2E7-30D1-4B3B-843B-26B89FE04CEC}" type="slidenum">
              <a:rPr lang="en-US" smtClean="0"/>
              <a:t>51</a:t>
            </a:fld>
            <a:endParaRPr lang="en-US" dirty="0"/>
          </a:p>
        </p:txBody>
      </p:sp>
    </p:spTree>
    <p:extLst>
      <p:ext uri="{BB962C8B-B14F-4D97-AF65-F5344CB8AC3E}">
        <p14:creationId xmlns:p14="http://schemas.microsoft.com/office/powerpoint/2010/main" val="2386685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Resource recovery reduces waste volume, recovers materials and energy</a:t>
            </a:r>
          </a:p>
          <a:p>
            <a:endParaRPr lang="en-US" dirty="0"/>
          </a:p>
          <a:p>
            <a:r>
              <a:rPr lang="en-US" dirty="0"/>
              <a:t>Historic Program Results</a:t>
            </a:r>
          </a:p>
          <a:p>
            <a:pPr marL="171450" indent="-171450">
              <a:buFont typeface="Arial" panose="020B0604020202020204" pitchFamily="34" charset="0"/>
              <a:buChar char="•"/>
            </a:pPr>
            <a:r>
              <a:rPr lang="en-US" b="0" dirty="0"/>
              <a:t>Eliminated the need for a 100 acre landfill, 40 feet deep</a:t>
            </a:r>
          </a:p>
          <a:p>
            <a:pPr marL="171450" indent="-171450">
              <a:buFont typeface="Arial" panose="020B0604020202020204" pitchFamily="34" charset="0"/>
              <a:buChar char="•"/>
            </a:pPr>
            <a:r>
              <a:rPr lang="en-US" b="0" dirty="0"/>
              <a:t>Recycle 329,000 tons of metal, resulting in an energy savings equal to 1.4 million barrels of oil, and 664,000 metric tons of CO2 </a:t>
            </a:r>
          </a:p>
          <a:p>
            <a:pPr marL="171450" indent="-171450">
              <a:buFont typeface="Arial" panose="020B0604020202020204" pitchFamily="34" charset="0"/>
              <a:buChar char="•"/>
            </a:pPr>
            <a:r>
              <a:rPr lang="en-US" b="0" dirty="0"/>
              <a:t>Saved over 480,000 metric tons of CO2 equivalent, when compared to Xcel’s portfolio of energy production;  equal to 1.14 billion passenger car mile</a:t>
            </a:r>
          </a:p>
          <a:p>
            <a:endParaRPr lang="en-US" dirty="0"/>
          </a:p>
        </p:txBody>
      </p:sp>
      <p:sp>
        <p:nvSpPr>
          <p:cNvPr id="4" name="Slide Number Placeholder 3"/>
          <p:cNvSpPr>
            <a:spLocks noGrp="1"/>
          </p:cNvSpPr>
          <p:nvPr>
            <p:ph type="sldNum" sz="quarter" idx="10"/>
          </p:nvPr>
        </p:nvSpPr>
        <p:spPr/>
        <p:txBody>
          <a:bodyPr/>
          <a:lstStyle/>
          <a:p>
            <a:fld id="{9ACED2E7-30D1-4B3B-843B-26B89FE04CEC}" type="slidenum">
              <a:rPr lang="en-US" smtClean="0"/>
              <a:t>52</a:t>
            </a:fld>
            <a:endParaRPr lang="en-US" dirty="0"/>
          </a:p>
        </p:txBody>
      </p:sp>
    </p:spTree>
    <p:extLst>
      <p:ext uri="{BB962C8B-B14F-4D97-AF65-F5344CB8AC3E}">
        <p14:creationId xmlns:p14="http://schemas.microsoft.com/office/powerpoint/2010/main" val="21676397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CED2E7-30D1-4B3B-843B-26B89FE04CEC}" type="slidenum">
              <a:rPr lang="en-US" smtClean="0"/>
              <a:t>53</a:t>
            </a:fld>
            <a:endParaRPr lang="en-US" dirty="0"/>
          </a:p>
        </p:txBody>
      </p:sp>
    </p:spTree>
    <p:extLst>
      <p:ext uri="{BB962C8B-B14F-4D97-AF65-F5344CB8AC3E}">
        <p14:creationId xmlns:p14="http://schemas.microsoft.com/office/powerpoint/2010/main" val="3935001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CED2E7-30D1-4B3B-843B-26B89FE04CEC}" type="slidenum">
              <a:rPr lang="en-US" smtClean="0"/>
              <a:t>7</a:t>
            </a:fld>
            <a:endParaRPr lang="en-US" dirty="0"/>
          </a:p>
        </p:txBody>
      </p:sp>
    </p:spTree>
    <p:extLst>
      <p:ext uri="{BB962C8B-B14F-4D97-AF65-F5344CB8AC3E}">
        <p14:creationId xmlns:p14="http://schemas.microsoft.com/office/powerpoint/2010/main" val="357618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CED2E7-30D1-4B3B-843B-26B89FE04CEC}" type="slidenum">
              <a:rPr lang="en-US" smtClean="0"/>
              <a:t>12</a:t>
            </a:fld>
            <a:endParaRPr lang="en-US" dirty="0"/>
          </a:p>
        </p:txBody>
      </p:sp>
    </p:spTree>
    <p:extLst>
      <p:ext uri="{BB962C8B-B14F-4D97-AF65-F5344CB8AC3E}">
        <p14:creationId xmlns:p14="http://schemas.microsoft.com/office/powerpoint/2010/main" val="978067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CED2E7-30D1-4B3B-843B-26B89FE04CEC}" type="slidenum">
              <a:rPr lang="en-US" smtClean="0"/>
              <a:t>13</a:t>
            </a:fld>
            <a:endParaRPr lang="en-US" dirty="0"/>
          </a:p>
        </p:txBody>
      </p:sp>
    </p:spTree>
    <p:extLst>
      <p:ext uri="{BB962C8B-B14F-4D97-AF65-F5344CB8AC3E}">
        <p14:creationId xmlns:p14="http://schemas.microsoft.com/office/powerpoint/2010/main" val="2182378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CED2E7-30D1-4B3B-843B-26B89FE04CEC}" type="slidenum">
              <a:rPr lang="en-US" smtClean="0"/>
              <a:t>15</a:t>
            </a:fld>
            <a:endParaRPr lang="en-US" dirty="0"/>
          </a:p>
        </p:txBody>
      </p:sp>
    </p:spTree>
    <p:extLst>
      <p:ext uri="{BB962C8B-B14F-4D97-AF65-F5344CB8AC3E}">
        <p14:creationId xmlns:p14="http://schemas.microsoft.com/office/powerpoint/2010/main" val="4194474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CED2E7-30D1-4B3B-843B-26B89FE04CEC}" type="slidenum">
              <a:rPr lang="en-US" smtClean="0"/>
              <a:t>18</a:t>
            </a:fld>
            <a:endParaRPr lang="en-US" dirty="0"/>
          </a:p>
        </p:txBody>
      </p:sp>
    </p:spTree>
    <p:extLst>
      <p:ext uri="{BB962C8B-B14F-4D97-AF65-F5344CB8AC3E}">
        <p14:creationId xmlns:p14="http://schemas.microsoft.com/office/powerpoint/2010/main" val="1804627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CED2E7-30D1-4B3B-843B-26B89FE04CEC}" type="slidenum">
              <a:rPr lang="en-US" smtClean="0"/>
              <a:t>19</a:t>
            </a:fld>
            <a:endParaRPr lang="en-US" dirty="0"/>
          </a:p>
        </p:txBody>
      </p:sp>
    </p:spTree>
    <p:extLst>
      <p:ext uri="{BB962C8B-B14F-4D97-AF65-F5344CB8AC3E}">
        <p14:creationId xmlns:p14="http://schemas.microsoft.com/office/powerpoint/2010/main" val="32519927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495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2" hasCustomPrompt="1"/>
          </p:nvPr>
        </p:nvSpPr>
        <p:spPr>
          <a:xfrm>
            <a:off x="5307013" y="4497388"/>
            <a:ext cx="3836987" cy="307975"/>
          </a:xfrm>
          <a:prstGeom prst="rect">
            <a:avLst/>
          </a:prstGeom>
        </p:spPr>
        <p:txBody>
          <a:bodyPr vert="horz"/>
          <a:lstStyle>
            <a:lvl1pPr marL="0" indent="0">
              <a:buNone/>
              <a:defRPr sz="1400">
                <a:solidFill>
                  <a:schemeClr val="tx1">
                    <a:lumMod val="65000"/>
                    <a:lumOff val="35000"/>
                  </a:schemeClr>
                </a:solidFill>
                <a:latin typeface="Arial"/>
                <a:cs typeface="Arial"/>
              </a:defRPr>
            </a:lvl1pPr>
          </a:lstStyle>
          <a:p>
            <a:pPr lvl="0"/>
            <a:r>
              <a:rPr lang="en-US" dirty="0"/>
              <a:t>Date or subhead will go here in sentence case</a:t>
            </a:r>
          </a:p>
        </p:txBody>
      </p:sp>
      <p:sp>
        <p:nvSpPr>
          <p:cNvPr id="11" name="Text Placeholder 10"/>
          <p:cNvSpPr>
            <a:spLocks noGrp="1"/>
          </p:cNvSpPr>
          <p:nvPr>
            <p:ph type="body" sz="quarter" idx="13" hasCustomPrompt="1"/>
          </p:nvPr>
        </p:nvSpPr>
        <p:spPr>
          <a:xfrm>
            <a:off x="670906" y="3276690"/>
            <a:ext cx="8235471" cy="977900"/>
          </a:xfrm>
          <a:prstGeom prst="rect">
            <a:avLst/>
          </a:prstGeom>
        </p:spPr>
        <p:txBody>
          <a:bodyPr vert="horz"/>
          <a:lstStyle>
            <a:lvl1pPr marL="0" indent="0">
              <a:buNone/>
              <a:defRPr sz="3000" baseline="0">
                <a:solidFill>
                  <a:schemeClr val="bg1"/>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TITLE OF PRESENTATION WILL GO HERE</a:t>
            </a:r>
          </a:p>
        </p:txBody>
      </p:sp>
    </p:spTree>
    <p:extLst>
      <p:ext uri="{BB962C8B-B14F-4D97-AF65-F5344CB8AC3E}">
        <p14:creationId xmlns:p14="http://schemas.microsoft.com/office/powerpoint/2010/main" val="2370802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546996" y="6356350"/>
            <a:ext cx="597004" cy="365125"/>
          </a:xfrm>
          <a:prstGeom prst="rect">
            <a:avLst/>
          </a:prstGeom>
        </p:spPr>
        <p:txBody>
          <a:bodyPr/>
          <a:lstStyle>
            <a:lvl1pPr>
              <a:defRPr sz="1600">
                <a:solidFill>
                  <a:schemeClr val="tx1">
                    <a:lumMod val="65000"/>
                    <a:lumOff val="35000"/>
                  </a:schemeClr>
                </a:solidFill>
              </a:defRPr>
            </a:lvl1pPr>
          </a:lstStyle>
          <a:p>
            <a:fld id="{9A2A000D-0D79-E646-8BC0-B88888803783}" type="slidenum">
              <a:rPr lang="en-US" smtClean="0"/>
              <a:pPr/>
              <a:t>‹#›</a:t>
            </a:fld>
            <a:endParaRPr lang="en-US" dirty="0"/>
          </a:p>
        </p:txBody>
      </p:sp>
      <p:sp>
        <p:nvSpPr>
          <p:cNvPr id="5" name="Content Placeholder 1"/>
          <p:cNvSpPr>
            <a:spLocks noGrp="1"/>
          </p:cNvSpPr>
          <p:nvPr>
            <p:ph sz="quarter" idx="13" hasCustomPrompt="1"/>
          </p:nvPr>
        </p:nvSpPr>
        <p:spPr>
          <a:xfrm>
            <a:off x="2188671" y="1366129"/>
            <a:ext cx="6253162" cy="4610100"/>
          </a:xfrm>
          <a:prstGeom prst="rect">
            <a:avLst/>
          </a:prstGeom>
        </p:spPr>
        <p:txBody>
          <a:bodyPr/>
          <a:lstStyle>
            <a:lvl1pPr marL="0" indent="0">
              <a:buNone/>
              <a:defRPr sz="2800" baseline="0">
                <a:solidFill>
                  <a:srgbClr val="595959"/>
                </a:solidFill>
                <a:latin typeface="Arial"/>
                <a:cs typeface="Arial"/>
              </a:defRPr>
            </a:lvl1pPr>
          </a:lstStyle>
          <a:p>
            <a:r>
              <a:rPr lang="en-US" dirty="0"/>
              <a:t>Add Copy Here</a:t>
            </a:r>
          </a:p>
        </p:txBody>
      </p:sp>
      <p:sp>
        <p:nvSpPr>
          <p:cNvPr id="3" name="Text Placeholder 2"/>
          <p:cNvSpPr>
            <a:spLocks noGrp="1"/>
          </p:cNvSpPr>
          <p:nvPr>
            <p:ph type="body" sz="quarter" idx="14" hasCustomPrompt="1"/>
          </p:nvPr>
        </p:nvSpPr>
        <p:spPr>
          <a:xfrm>
            <a:off x="6167438" y="214310"/>
            <a:ext cx="2722562" cy="269875"/>
          </a:xfrm>
          <a:prstGeom prst="rect">
            <a:avLst/>
          </a:prstGeom>
        </p:spPr>
        <p:txBody>
          <a:bodyPr vert="horz"/>
          <a:lstStyle>
            <a:lvl1pPr marL="0" indent="0" algn="r">
              <a:buNone/>
              <a:defRPr sz="1200" baseline="0">
                <a:solidFill>
                  <a:schemeClr val="tx1">
                    <a:lumMod val="65000"/>
                    <a:lumOff val="35000"/>
                  </a:schemeClr>
                </a:solidFill>
                <a:latin typeface="Arial"/>
                <a:cs typeface="Arial"/>
              </a:defRPr>
            </a:lvl1pPr>
            <a:lvl2pPr>
              <a:defRPr sz="1200">
                <a:latin typeface="Arial"/>
                <a:cs typeface="Arial"/>
              </a:defRPr>
            </a:lvl2pPr>
            <a:lvl3pPr>
              <a:defRPr sz="1200">
                <a:latin typeface="Arial"/>
                <a:cs typeface="Arial"/>
              </a:defRPr>
            </a:lvl3pPr>
            <a:lvl4pPr>
              <a:defRPr sz="1200">
                <a:latin typeface="Arial"/>
                <a:cs typeface="Arial"/>
              </a:defRPr>
            </a:lvl4pPr>
            <a:lvl5pPr>
              <a:defRPr sz="1200">
                <a:latin typeface="Arial"/>
                <a:cs typeface="Arial"/>
              </a:defRPr>
            </a:lvl5pPr>
          </a:lstStyle>
          <a:p>
            <a:pPr lvl="0"/>
            <a:r>
              <a:rPr lang="en-US" dirty="0"/>
              <a:t>Section Heading Will Go Here</a:t>
            </a:r>
          </a:p>
        </p:txBody>
      </p:sp>
    </p:spTree>
    <p:extLst>
      <p:ext uri="{BB962C8B-B14F-4D97-AF65-F5344CB8AC3E}">
        <p14:creationId xmlns:p14="http://schemas.microsoft.com/office/powerpoint/2010/main" val="252551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546996" y="6356350"/>
            <a:ext cx="597004" cy="365125"/>
          </a:xfrm>
          <a:prstGeom prst="rect">
            <a:avLst/>
          </a:prstGeom>
        </p:spPr>
        <p:txBody>
          <a:bodyPr/>
          <a:lstStyle>
            <a:lvl1pPr>
              <a:defRPr sz="1600">
                <a:solidFill>
                  <a:schemeClr val="tx1">
                    <a:lumMod val="65000"/>
                    <a:lumOff val="35000"/>
                  </a:schemeClr>
                </a:solidFill>
              </a:defRPr>
            </a:lvl1pPr>
          </a:lstStyle>
          <a:p>
            <a:fld id="{9A2A000D-0D79-E646-8BC0-B88888803783}" type="slidenum">
              <a:rPr lang="en-US" smtClean="0"/>
              <a:pPr/>
              <a:t>‹#›</a:t>
            </a:fld>
            <a:endParaRPr lang="en-US" dirty="0"/>
          </a:p>
        </p:txBody>
      </p:sp>
      <p:sp>
        <p:nvSpPr>
          <p:cNvPr id="9" name="Rectangle 8"/>
          <p:cNvSpPr/>
          <p:nvPr userDrawn="1"/>
        </p:nvSpPr>
        <p:spPr>
          <a:xfrm>
            <a:off x="188152" y="948634"/>
            <a:ext cx="3002595" cy="5472289"/>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sz="quarter" idx="13"/>
          </p:nvPr>
        </p:nvSpPr>
        <p:spPr>
          <a:xfrm>
            <a:off x="3670300" y="1160463"/>
            <a:ext cx="4745038" cy="5103476"/>
          </a:xfrm>
          <a:prstGeom prst="rect">
            <a:avLst/>
          </a:prstGeom>
        </p:spPr>
        <p:txBody>
          <a:bodyPr vert="horz"/>
          <a:lstStyle/>
          <a:p>
            <a:endParaRPr lang="en-US" dirty="0"/>
          </a:p>
        </p:txBody>
      </p:sp>
      <p:sp>
        <p:nvSpPr>
          <p:cNvPr id="8" name="Content Placeholder 3"/>
          <p:cNvSpPr>
            <a:spLocks noGrp="1"/>
          </p:cNvSpPr>
          <p:nvPr>
            <p:ph sz="quarter" idx="15" hasCustomPrompt="1"/>
          </p:nvPr>
        </p:nvSpPr>
        <p:spPr>
          <a:xfrm>
            <a:off x="477838" y="1335088"/>
            <a:ext cx="2401887" cy="4748212"/>
          </a:xfrm>
          <a:prstGeom prst="rect">
            <a:avLst/>
          </a:prstGeom>
        </p:spPr>
        <p:txBody>
          <a:bodyPr/>
          <a:lstStyle>
            <a:lvl1pPr marL="0" indent="0">
              <a:buNone/>
              <a:defRPr sz="2000" baseline="0">
                <a:solidFill>
                  <a:srgbClr val="595959"/>
                </a:solidFill>
                <a:latin typeface="Arial"/>
                <a:cs typeface="Arial"/>
              </a:defRPr>
            </a:lvl1pPr>
          </a:lstStyle>
          <a:p>
            <a:r>
              <a:rPr lang="en-US" dirty="0"/>
              <a:t>Add Content Here</a:t>
            </a:r>
          </a:p>
        </p:txBody>
      </p:sp>
      <p:sp>
        <p:nvSpPr>
          <p:cNvPr id="13" name="Text Placeholder 2"/>
          <p:cNvSpPr>
            <a:spLocks noGrp="1"/>
          </p:cNvSpPr>
          <p:nvPr>
            <p:ph type="body" sz="quarter" idx="14" hasCustomPrompt="1"/>
          </p:nvPr>
        </p:nvSpPr>
        <p:spPr>
          <a:xfrm>
            <a:off x="6167438" y="214310"/>
            <a:ext cx="2722562" cy="269875"/>
          </a:xfrm>
          <a:prstGeom prst="rect">
            <a:avLst/>
          </a:prstGeom>
        </p:spPr>
        <p:txBody>
          <a:bodyPr vert="horz"/>
          <a:lstStyle>
            <a:lvl1pPr marL="0" indent="0" algn="r">
              <a:buNone/>
              <a:defRPr sz="1200" baseline="0">
                <a:solidFill>
                  <a:schemeClr val="tx1">
                    <a:lumMod val="65000"/>
                    <a:lumOff val="35000"/>
                  </a:schemeClr>
                </a:solidFill>
                <a:latin typeface="Arial"/>
                <a:cs typeface="Arial"/>
              </a:defRPr>
            </a:lvl1pPr>
            <a:lvl2pPr>
              <a:defRPr sz="1200">
                <a:latin typeface="Arial"/>
                <a:cs typeface="Arial"/>
              </a:defRPr>
            </a:lvl2pPr>
            <a:lvl3pPr>
              <a:defRPr sz="1200">
                <a:latin typeface="Arial"/>
                <a:cs typeface="Arial"/>
              </a:defRPr>
            </a:lvl3pPr>
            <a:lvl4pPr>
              <a:defRPr sz="1200">
                <a:latin typeface="Arial"/>
                <a:cs typeface="Arial"/>
              </a:defRPr>
            </a:lvl4pPr>
            <a:lvl5pPr>
              <a:defRPr sz="1200">
                <a:latin typeface="Arial"/>
                <a:cs typeface="Arial"/>
              </a:defRPr>
            </a:lvl5pPr>
          </a:lstStyle>
          <a:p>
            <a:pPr lvl="0"/>
            <a:r>
              <a:rPr lang="en-US" dirty="0"/>
              <a:t>Section Heading Will Go Here</a:t>
            </a:r>
          </a:p>
        </p:txBody>
      </p:sp>
    </p:spTree>
    <p:extLst>
      <p:ext uri="{BB962C8B-B14F-4D97-AF65-F5344CB8AC3E}">
        <p14:creationId xmlns:p14="http://schemas.microsoft.com/office/powerpoint/2010/main" val="1647878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94633" y="4800600"/>
            <a:ext cx="6264161" cy="566738"/>
          </a:xfrm>
          <a:prstGeom prst="rect">
            <a:avLst/>
          </a:prstGeom>
        </p:spPr>
        <p:txBody>
          <a:bodyPr anchor="b"/>
          <a:lstStyle>
            <a:lvl1pPr algn="l">
              <a:defRPr sz="1800" b="1">
                <a:solidFill>
                  <a:schemeClr val="tx1">
                    <a:lumMod val="65000"/>
                    <a:lumOff val="35000"/>
                  </a:schemeClr>
                </a:solidFill>
                <a:latin typeface="Arial"/>
                <a:cs typeface="Arial"/>
              </a:defRPr>
            </a:lvl1pPr>
          </a:lstStyle>
          <a:p>
            <a:r>
              <a:rPr lang="en-US" dirty="0"/>
              <a:t>Click to edit Master title style</a:t>
            </a:r>
          </a:p>
        </p:txBody>
      </p:sp>
      <p:sp>
        <p:nvSpPr>
          <p:cNvPr id="3" name="Picture Placeholder 2"/>
          <p:cNvSpPr>
            <a:spLocks noGrp="1"/>
          </p:cNvSpPr>
          <p:nvPr>
            <p:ph type="pic" idx="1"/>
          </p:nvPr>
        </p:nvSpPr>
        <p:spPr>
          <a:xfrm>
            <a:off x="1394633" y="1176435"/>
            <a:ext cx="6264161" cy="355113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394633" y="5367338"/>
            <a:ext cx="6264161" cy="804862"/>
          </a:xfrm>
          <a:prstGeom prst="rect">
            <a:avLst/>
          </a:prstGeom>
        </p:spPr>
        <p:txBody>
          <a:bodyPr/>
          <a:lstStyle>
            <a:lvl1pPr marL="0" indent="0">
              <a:buNone/>
              <a:defRPr sz="1400">
                <a:solidFill>
                  <a:schemeClr val="tx1">
                    <a:lumMod val="65000"/>
                    <a:lumOff val="35000"/>
                  </a:schemeClr>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Slide Number Placeholder 5"/>
          <p:cNvSpPr>
            <a:spLocks noGrp="1"/>
          </p:cNvSpPr>
          <p:nvPr>
            <p:ph type="sldNum" sz="quarter" idx="12"/>
          </p:nvPr>
        </p:nvSpPr>
        <p:spPr>
          <a:xfrm>
            <a:off x="8546996" y="6356350"/>
            <a:ext cx="597004" cy="365125"/>
          </a:xfrm>
          <a:prstGeom prst="rect">
            <a:avLst/>
          </a:prstGeom>
        </p:spPr>
        <p:txBody>
          <a:bodyPr/>
          <a:lstStyle>
            <a:lvl1pPr>
              <a:defRPr sz="1600">
                <a:solidFill>
                  <a:schemeClr val="tx1">
                    <a:lumMod val="65000"/>
                    <a:lumOff val="35000"/>
                  </a:schemeClr>
                </a:solidFill>
              </a:defRPr>
            </a:lvl1pPr>
          </a:lstStyle>
          <a:p>
            <a:fld id="{9A2A000D-0D79-E646-8BC0-B88888803783}" type="slidenum">
              <a:rPr lang="en-US" smtClean="0"/>
              <a:pPr/>
              <a:t>‹#›</a:t>
            </a:fld>
            <a:endParaRPr lang="en-US" dirty="0"/>
          </a:p>
        </p:txBody>
      </p:sp>
      <p:sp>
        <p:nvSpPr>
          <p:cNvPr id="11" name="Text Placeholder 2"/>
          <p:cNvSpPr>
            <a:spLocks noGrp="1"/>
          </p:cNvSpPr>
          <p:nvPr>
            <p:ph type="body" sz="quarter" idx="14" hasCustomPrompt="1"/>
          </p:nvPr>
        </p:nvSpPr>
        <p:spPr>
          <a:xfrm>
            <a:off x="6167438" y="214310"/>
            <a:ext cx="2722562" cy="269875"/>
          </a:xfrm>
          <a:prstGeom prst="rect">
            <a:avLst/>
          </a:prstGeom>
        </p:spPr>
        <p:txBody>
          <a:bodyPr vert="horz"/>
          <a:lstStyle>
            <a:lvl1pPr marL="0" indent="0" algn="r">
              <a:buNone/>
              <a:defRPr sz="1200" baseline="0">
                <a:solidFill>
                  <a:schemeClr val="tx1">
                    <a:lumMod val="65000"/>
                    <a:lumOff val="35000"/>
                  </a:schemeClr>
                </a:solidFill>
                <a:latin typeface="Arial"/>
                <a:cs typeface="Arial"/>
              </a:defRPr>
            </a:lvl1pPr>
            <a:lvl2pPr>
              <a:defRPr sz="1200">
                <a:latin typeface="Arial"/>
                <a:cs typeface="Arial"/>
              </a:defRPr>
            </a:lvl2pPr>
            <a:lvl3pPr>
              <a:defRPr sz="1200">
                <a:latin typeface="Arial"/>
                <a:cs typeface="Arial"/>
              </a:defRPr>
            </a:lvl3pPr>
            <a:lvl4pPr>
              <a:defRPr sz="1200">
                <a:latin typeface="Arial"/>
                <a:cs typeface="Arial"/>
              </a:defRPr>
            </a:lvl4pPr>
            <a:lvl5pPr>
              <a:defRPr sz="1200">
                <a:latin typeface="Arial"/>
                <a:cs typeface="Arial"/>
              </a:defRPr>
            </a:lvl5pPr>
          </a:lstStyle>
          <a:p>
            <a:pPr lvl="0"/>
            <a:r>
              <a:rPr lang="en-US" dirty="0"/>
              <a:t>Section Heading Will Go Here</a:t>
            </a:r>
          </a:p>
        </p:txBody>
      </p:sp>
    </p:spTree>
    <p:extLst>
      <p:ext uri="{BB962C8B-B14F-4D97-AF65-F5344CB8AC3E}">
        <p14:creationId xmlns:p14="http://schemas.microsoft.com/office/powerpoint/2010/main" val="2019163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61312B5-6E25-4B7C-8DD4-CE729A9EABB5}" type="datetimeFigureOut">
              <a:rPr lang="en-US" smtClean="0"/>
              <a:t>5/30/2017</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1C5CAC51-806B-4BAD-98C2-5B906FA08AE8}" type="slidenum">
              <a:rPr lang="en-US" smtClean="0"/>
              <a:t>‹#›</a:t>
            </a:fld>
            <a:endParaRPr lang="en-US" dirty="0"/>
          </a:p>
        </p:txBody>
      </p:sp>
    </p:spTree>
    <p:extLst>
      <p:ext uri="{BB962C8B-B14F-4D97-AF65-F5344CB8AC3E}">
        <p14:creationId xmlns:p14="http://schemas.microsoft.com/office/powerpoint/2010/main" val="2389592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92195"/>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60" r:id="rId4"/>
    <p:sldLayoutId id="2147483657" r:id="rId5"/>
    <p:sldLayoutId id="2147483662"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5.xml"/><Relationship Id="rId1" Type="http://schemas.openxmlformats.org/officeDocument/2006/relationships/vmlDrawing" Target="../drawings/vmlDrawing1.vml"/><Relationship Id="rId4" Type="http://schemas.openxmlformats.org/officeDocument/2006/relationships/image" Target="../media/image12.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www.pca.state.mn.us/waste/metropolitan-solid-waste-management-policy-plan"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www.ramseyrecycles.com/masterplan"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www.ramseyrecycles.com/MasterPlan" TargetMode="External"/><Relationship Id="rId2" Type="http://schemas.openxmlformats.org/officeDocument/2006/relationships/hyperlink" Target="mailto:Kate.Bartelt@co.ramsey.mn.us" TargetMode="External"/><Relationship Id="rId1" Type="http://schemas.openxmlformats.org/officeDocument/2006/relationships/slideLayout" Target="../slideLayouts/slideLayout3.xml"/><Relationship Id="rId6" Type="http://schemas.openxmlformats.org/officeDocument/2006/relationships/hyperlink" Target="http://www.bizrecycling.com/" TargetMode="External"/><Relationship Id="rId5" Type="http://schemas.openxmlformats.org/officeDocument/2006/relationships/hyperlink" Target="http://www.ramseyrecycles.com/" TargetMode="External"/><Relationship Id="rId4" Type="http://schemas.openxmlformats.org/officeDocument/2006/relationships/hyperlink" Target="http://www.morevaluelesstrash.com/"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jpg"/><Relationship Id="rId4" Type="http://schemas.openxmlformats.org/officeDocument/2006/relationships/image" Target="../media/image28.jpeg"/><Relationship Id="rId9"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t>June 1, 2017</a:t>
            </a:r>
          </a:p>
        </p:txBody>
      </p:sp>
      <p:sp>
        <p:nvSpPr>
          <p:cNvPr id="3" name="Text Placeholder 2"/>
          <p:cNvSpPr>
            <a:spLocks noGrp="1"/>
          </p:cNvSpPr>
          <p:nvPr>
            <p:ph type="body" sz="quarter" idx="13"/>
          </p:nvPr>
        </p:nvSpPr>
        <p:spPr>
          <a:xfrm>
            <a:off x="670906" y="2935111"/>
            <a:ext cx="8235471" cy="1477523"/>
          </a:xfrm>
        </p:spPr>
        <p:txBody>
          <a:bodyPr/>
          <a:lstStyle/>
          <a:p>
            <a:r>
              <a:rPr lang="en-US" dirty="0"/>
              <a:t>Alliance for Sustainability </a:t>
            </a:r>
          </a:p>
          <a:p>
            <a:r>
              <a:rPr lang="en-US" sz="1800" dirty="0"/>
              <a:t>Planning for Resilient Cities: Trash, Recycling and Planning </a:t>
            </a:r>
          </a:p>
        </p:txBody>
      </p:sp>
    </p:spTree>
    <p:extLst>
      <p:ext uri="{BB962C8B-B14F-4D97-AF65-F5344CB8AC3E}">
        <p14:creationId xmlns:p14="http://schemas.microsoft.com/office/powerpoint/2010/main" val="1812869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569166" y="3079101"/>
            <a:ext cx="8201609" cy="2897127"/>
          </a:xfrm>
        </p:spPr>
        <p:txBody>
          <a:bodyPr/>
          <a:lstStyle/>
          <a:p>
            <a:r>
              <a:rPr lang="en-US" i="1" dirty="0"/>
              <a:t>Let’s talk trash </a:t>
            </a:r>
            <a:endParaRPr lang="en-US" sz="2000" i="1" dirty="0"/>
          </a:p>
          <a:p>
            <a:endParaRPr lang="en-US" sz="2000" dirty="0"/>
          </a:p>
        </p:txBody>
      </p:sp>
      <p:sp>
        <p:nvSpPr>
          <p:cNvPr id="5" name="Text Placeholder 4"/>
          <p:cNvSpPr>
            <a:spLocks noGrp="1"/>
          </p:cNvSpPr>
          <p:nvPr>
            <p:ph type="body" sz="quarter" idx="14"/>
          </p:nvPr>
        </p:nvSpPr>
        <p:spPr/>
        <p:txBody>
          <a:bodyPr/>
          <a:lstStyle/>
          <a:p>
            <a:r>
              <a:rPr lang="en-US" dirty="0"/>
              <a:t>More information…</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34808" y="1990424"/>
            <a:ext cx="4665259" cy="2720491"/>
          </a:xfrm>
          <a:prstGeom prst="rect">
            <a:avLst/>
          </a:prstGeom>
        </p:spPr>
      </p:pic>
    </p:spTree>
    <p:extLst>
      <p:ext uri="{BB962C8B-B14F-4D97-AF65-F5344CB8AC3E}">
        <p14:creationId xmlns:p14="http://schemas.microsoft.com/office/powerpoint/2010/main" val="3070755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890838" y="1397234"/>
            <a:ext cx="6253162" cy="4610100"/>
          </a:xfrm>
        </p:spPr>
        <p:txBody>
          <a:bodyPr/>
          <a:lstStyle/>
          <a:p>
            <a:r>
              <a:rPr lang="en-US" b="1" dirty="0"/>
              <a:t>What do we mean waste?</a:t>
            </a:r>
          </a:p>
          <a:p>
            <a:pPr marL="457200" indent="-457200">
              <a:buFont typeface="Arial" panose="020B0604020202020204" pitchFamily="34" charset="0"/>
              <a:buChar char="•"/>
            </a:pPr>
            <a:r>
              <a:rPr lang="en-US" dirty="0"/>
              <a:t>Garbage, trash, waste, refuse, rubbish, solid waste – it’s all the same with a different name!</a:t>
            </a:r>
          </a:p>
          <a:p>
            <a:pPr marL="457200" indent="-457200">
              <a:buFont typeface="Arial" panose="020B0604020202020204" pitchFamily="34" charset="0"/>
              <a:buChar char="•"/>
            </a:pPr>
            <a:r>
              <a:rPr lang="en-US" dirty="0"/>
              <a:t>Garbage comes from many sources and activities, both at home and at work.</a:t>
            </a:r>
          </a:p>
          <a:p>
            <a:pPr marL="457200" indent="-457200">
              <a:buFont typeface="Arial" panose="020B0604020202020204" pitchFamily="34" charset="0"/>
              <a:buChar char="•"/>
            </a:pPr>
            <a:r>
              <a:rPr lang="en-US" dirty="0"/>
              <a:t>Each person produces 6 pounds of garbage and recyclables each day at home, work or school. </a:t>
            </a:r>
          </a:p>
          <a:p>
            <a:endParaRPr lang="en-US" b="1" dirty="0"/>
          </a:p>
        </p:txBody>
      </p:sp>
      <p:sp>
        <p:nvSpPr>
          <p:cNvPr id="3" name="Text Placeholder 2"/>
          <p:cNvSpPr>
            <a:spLocks noGrp="1"/>
          </p:cNvSpPr>
          <p:nvPr>
            <p:ph type="body" sz="quarter" idx="14"/>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6655" y="2669971"/>
            <a:ext cx="2664183" cy="1774090"/>
          </a:xfrm>
          <a:prstGeom prst="rect">
            <a:avLst/>
          </a:prstGeom>
        </p:spPr>
      </p:pic>
    </p:spTree>
    <p:extLst>
      <p:ext uri="{BB962C8B-B14F-4D97-AF65-F5344CB8AC3E}">
        <p14:creationId xmlns:p14="http://schemas.microsoft.com/office/powerpoint/2010/main" val="2884753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350196" y="862642"/>
            <a:ext cx="8091637" cy="5113587"/>
          </a:xfrm>
        </p:spPr>
        <p:txBody>
          <a:bodyPr/>
          <a:lstStyle/>
          <a:p>
            <a:r>
              <a:rPr lang="en-US" b="1" dirty="0"/>
              <a:t>Five Key Points</a:t>
            </a:r>
          </a:p>
          <a:p>
            <a:endParaRPr lang="en-US" b="1" dirty="0"/>
          </a:p>
          <a:p>
            <a:pPr marL="514350" indent="-514350">
              <a:buFont typeface="+mj-lt"/>
              <a:buAutoNum type="arabicPeriod"/>
            </a:pPr>
            <a:r>
              <a:rPr lang="en-US" sz="2400" dirty="0"/>
              <a:t>Waste is complex</a:t>
            </a:r>
          </a:p>
          <a:p>
            <a:pPr marL="514350" indent="-514350">
              <a:buFont typeface="+mj-lt"/>
              <a:buAutoNum type="arabicPeriod"/>
            </a:pPr>
            <a:r>
              <a:rPr lang="en-US" sz="2400" dirty="0"/>
              <a:t>An effective and sound waste management system is working in our County.</a:t>
            </a:r>
          </a:p>
          <a:p>
            <a:pPr marL="514350" indent="-514350">
              <a:buFont typeface="+mj-lt"/>
              <a:buAutoNum type="arabicPeriod"/>
            </a:pPr>
            <a:r>
              <a:rPr lang="en-US" sz="2400" dirty="0"/>
              <a:t>Program evaluation is an important tool: the system is accountable.</a:t>
            </a:r>
          </a:p>
          <a:p>
            <a:pPr marL="514350" indent="-514350">
              <a:buFont typeface="+mj-lt"/>
              <a:buAutoNum type="arabicPeriod"/>
            </a:pPr>
            <a:r>
              <a:rPr lang="en-US" sz="2400" dirty="0"/>
              <a:t>Reducing risk to health and the environment is a key element of the waste management system. </a:t>
            </a:r>
          </a:p>
          <a:p>
            <a:pPr marL="514350" indent="-514350">
              <a:buFont typeface="+mj-lt"/>
              <a:buAutoNum type="arabicPeriod"/>
            </a:pPr>
            <a:r>
              <a:rPr lang="en-US" sz="2400" dirty="0"/>
              <a:t>The waste management system is operated by a combination of private sector and public sector participants.</a:t>
            </a:r>
          </a:p>
        </p:txBody>
      </p:sp>
      <p:sp>
        <p:nvSpPr>
          <p:cNvPr id="5" name="Text Placeholder 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618213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608861" y="741872"/>
            <a:ext cx="5281139" cy="5234357"/>
          </a:xfrm>
        </p:spPr>
        <p:txBody>
          <a:bodyPr/>
          <a:lstStyle/>
          <a:p>
            <a:r>
              <a:rPr lang="en-US" sz="2400" b="1" dirty="0"/>
              <a:t>Economics of Trash </a:t>
            </a:r>
          </a:p>
          <a:p>
            <a:pPr marL="457200" indent="-457200">
              <a:buFont typeface="Arial" panose="020B0604020202020204" pitchFamily="34" charset="0"/>
              <a:buChar char="•"/>
            </a:pPr>
            <a:r>
              <a:rPr lang="en-US" sz="2400" dirty="0"/>
              <a:t>Collection </a:t>
            </a:r>
            <a:r>
              <a:rPr lang="en-US" sz="2400" dirty="0">
                <a:latin typeface="Arial" panose="020B0604020202020204" pitchFamily="34" charset="0"/>
                <a:cs typeface="Arial" panose="020B0604020202020204" pitchFamily="34" charset="0"/>
              </a:rPr>
              <a:t>costs (picking it up) are 2/3 of your trash bill – 1/3 is the cost of handling the trash</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Recovering materials and energy from trash is more expensive than putting it into a landfill</a:t>
            </a:r>
          </a:p>
          <a:p>
            <a:pPr marL="1200150" lvl="1" indent="-457200">
              <a:buFont typeface="Arial" panose="020B0604020202020204" pitchFamily="34" charset="0"/>
              <a:buChar char="•"/>
            </a:pPr>
            <a:r>
              <a:rPr lang="en-US" sz="2000" dirty="0">
                <a:latin typeface="Arial" panose="020B0604020202020204" pitchFamily="34" charset="0"/>
                <a:cs typeface="Arial" panose="020B0604020202020204" pitchFamily="34" charset="0"/>
              </a:rPr>
              <a:t>Historically, subsidies are needed to provide an incentive for haulers to bring trash to the R&amp;E Center</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Recycling at home and at businesses is the best value – but not everything can or will be recycled</a:t>
            </a:r>
          </a:p>
          <a:p>
            <a:endParaRPr lang="en-US" sz="2400" dirty="0"/>
          </a:p>
        </p:txBody>
      </p:sp>
      <p:sp>
        <p:nvSpPr>
          <p:cNvPr id="3" name="Text Placeholder 2"/>
          <p:cNvSpPr>
            <a:spLocks noGrp="1"/>
          </p:cNvSpPr>
          <p:nvPr>
            <p:ph type="body" sz="quarter" idx="14"/>
          </p:nvPr>
        </p:nvSpPr>
        <p:spPr/>
        <p:txBody>
          <a:bodyPr/>
          <a:lstStyle/>
          <a:p>
            <a:endParaRPr lang="en-US"/>
          </a:p>
        </p:txBody>
      </p:sp>
      <p:pic>
        <p:nvPicPr>
          <p:cNvPr id="4" name="Picture 3"/>
          <p:cNvPicPr>
            <a:picLocks noChangeAspect="1"/>
          </p:cNvPicPr>
          <p:nvPr/>
        </p:nvPicPr>
        <p:blipFill>
          <a:blip r:embed="rId3"/>
          <a:stretch>
            <a:fillRect/>
          </a:stretch>
        </p:blipFill>
        <p:spPr>
          <a:xfrm>
            <a:off x="255771" y="1994633"/>
            <a:ext cx="3353091" cy="3353091"/>
          </a:xfrm>
          <a:prstGeom prst="rect">
            <a:avLst/>
          </a:prstGeom>
        </p:spPr>
      </p:pic>
    </p:spTree>
    <p:extLst>
      <p:ext uri="{BB962C8B-B14F-4D97-AF65-F5344CB8AC3E}">
        <p14:creationId xmlns:p14="http://schemas.microsoft.com/office/powerpoint/2010/main" val="2988331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10896" y="1366129"/>
            <a:ext cx="8130937" cy="4610100"/>
          </a:xfrm>
        </p:spPr>
        <p:txBody>
          <a:bodyPr/>
          <a:lstStyle/>
          <a:p>
            <a:r>
              <a:rPr lang="en-US" b="1" dirty="0"/>
              <a:t>Ramsey County’s “Integrated Solid Waste System”</a:t>
            </a:r>
          </a:p>
          <a:p>
            <a:pPr marL="457200" indent="-457200">
              <a:buFont typeface="Arial" panose="020B0604020202020204" pitchFamily="34" charset="0"/>
              <a:buChar char="•"/>
            </a:pPr>
            <a:r>
              <a:rPr lang="en-US" altLang="en-US" dirty="0">
                <a:solidFill>
                  <a:srgbClr val="C00000"/>
                </a:solidFill>
              </a:rPr>
              <a:t>Reduction</a:t>
            </a:r>
            <a:r>
              <a:rPr lang="en-US" altLang="en-US" dirty="0"/>
              <a:t>: primarily through education, technical assistance, economic incentives</a:t>
            </a:r>
          </a:p>
          <a:p>
            <a:pPr marL="457200" indent="-457200">
              <a:buFont typeface="Arial" panose="020B0604020202020204" pitchFamily="34" charset="0"/>
              <a:buChar char="•"/>
            </a:pPr>
            <a:r>
              <a:rPr lang="en-US" altLang="en-US" dirty="0"/>
              <a:t>Separate management of </a:t>
            </a:r>
            <a:r>
              <a:rPr lang="en-US" altLang="en-US" dirty="0">
                <a:solidFill>
                  <a:srgbClr val="C00000"/>
                </a:solidFill>
              </a:rPr>
              <a:t>problem wastes</a:t>
            </a:r>
          </a:p>
          <a:p>
            <a:pPr marL="457200" indent="-457200">
              <a:buFont typeface="Arial" panose="020B0604020202020204" pitchFamily="34" charset="0"/>
              <a:buChar char="•"/>
            </a:pPr>
            <a:r>
              <a:rPr lang="en-US" altLang="en-US" dirty="0">
                <a:solidFill>
                  <a:srgbClr val="C00000"/>
                </a:solidFill>
              </a:rPr>
              <a:t>Recycling</a:t>
            </a:r>
            <a:r>
              <a:rPr lang="en-US" altLang="en-US" dirty="0">
                <a:solidFill>
                  <a:srgbClr val="FF9900"/>
                </a:solidFill>
              </a:rPr>
              <a:t>:</a:t>
            </a:r>
            <a:r>
              <a:rPr lang="en-US" altLang="en-US" dirty="0"/>
              <a:t> residential &amp; commercial</a:t>
            </a:r>
          </a:p>
          <a:p>
            <a:pPr marL="457200" indent="-457200">
              <a:buFont typeface="Arial" panose="020B0604020202020204" pitchFamily="34" charset="0"/>
              <a:buChar char="•"/>
            </a:pPr>
            <a:r>
              <a:rPr lang="en-US" altLang="en-US" dirty="0">
                <a:solidFill>
                  <a:srgbClr val="C00000"/>
                </a:solidFill>
              </a:rPr>
              <a:t>Composting</a:t>
            </a:r>
            <a:r>
              <a:rPr lang="en-US" altLang="en-US" dirty="0"/>
              <a:t>: yard waste, organic waste</a:t>
            </a:r>
          </a:p>
          <a:p>
            <a:pPr marL="457200" indent="-457200">
              <a:buFont typeface="Arial" panose="020B0604020202020204" pitchFamily="34" charset="0"/>
              <a:buChar char="•"/>
            </a:pPr>
            <a:r>
              <a:rPr lang="en-US" altLang="en-US" dirty="0">
                <a:solidFill>
                  <a:srgbClr val="C00000"/>
                </a:solidFill>
              </a:rPr>
              <a:t>Resource Recovery</a:t>
            </a:r>
            <a:r>
              <a:rPr lang="en-US" altLang="en-US" dirty="0"/>
              <a:t>: waste-to-energy</a:t>
            </a:r>
          </a:p>
          <a:p>
            <a:pPr marL="457200" indent="-457200">
              <a:buFont typeface="Arial" panose="020B0604020202020204" pitchFamily="34" charset="0"/>
              <a:buChar char="•"/>
            </a:pPr>
            <a:r>
              <a:rPr lang="en-US" altLang="en-US" dirty="0">
                <a:solidFill>
                  <a:srgbClr val="C00000"/>
                </a:solidFill>
              </a:rPr>
              <a:t>Land disposal</a:t>
            </a:r>
            <a:r>
              <a:rPr lang="en-US" altLang="en-US" dirty="0"/>
              <a:t>: landfills</a:t>
            </a:r>
          </a:p>
          <a:p>
            <a:endParaRPr lang="en-US" dirty="0"/>
          </a:p>
        </p:txBody>
      </p:sp>
      <p:sp>
        <p:nvSpPr>
          <p:cNvPr id="3" name="Text Placeholder 2"/>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4015769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5440827" y="1896035"/>
            <a:ext cx="2815667" cy="2931459"/>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 name="Content Placeholder 1"/>
          <p:cNvSpPr>
            <a:spLocks noGrp="1"/>
          </p:cNvSpPr>
          <p:nvPr>
            <p:ph sz="quarter" idx="13"/>
          </p:nvPr>
        </p:nvSpPr>
        <p:spPr>
          <a:xfrm>
            <a:off x="524435" y="950976"/>
            <a:ext cx="4316506" cy="5025253"/>
          </a:xfrm>
        </p:spPr>
        <p:txBody>
          <a:bodyPr/>
          <a:lstStyle/>
          <a:p>
            <a:r>
              <a:rPr lang="en-US" b="1" dirty="0">
                <a:solidFill>
                  <a:srgbClr val="C00000"/>
                </a:solidFill>
              </a:rPr>
              <a:t>Already a successful system</a:t>
            </a:r>
          </a:p>
          <a:p>
            <a:pPr marL="457200" indent="-457200">
              <a:buFont typeface="Arial" panose="020B0604020202020204" pitchFamily="34" charset="0"/>
              <a:buChar char="•"/>
            </a:pPr>
            <a:r>
              <a:rPr lang="en-US" dirty="0">
                <a:solidFill>
                  <a:srgbClr val="C00000"/>
                </a:solidFill>
              </a:rPr>
              <a:t>86% </a:t>
            </a:r>
            <a:r>
              <a:rPr lang="en-US" dirty="0"/>
              <a:t>of waste diverted</a:t>
            </a:r>
          </a:p>
          <a:p>
            <a:pPr marL="457200" indent="-457200">
              <a:buFont typeface="Arial" panose="020B0604020202020204" pitchFamily="34" charset="0"/>
              <a:buChar char="•"/>
            </a:pPr>
            <a:r>
              <a:rPr lang="en-US" dirty="0">
                <a:solidFill>
                  <a:srgbClr val="C00000"/>
                </a:solidFill>
              </a:rPr>
              <a:t>51%</a:t>
            </a:r>
            <a:r>
              <a:rPr lang="en-US" dirty="0"/>
              <a:t> of trash is recycled</a:t>
            </a:r>
          </a:p>
          <a:p>
            <a:pPr marL="457200" indent="-457200">
              <a:buFont typeface="Arial" panose="020B0604020202020204" pitchFamily="34" charset="0"/>
              <a:buChar char="•"/>
            </a:pPr>
            <a:r>
              <a:rPr lang="en-US" dirty="0">
                <a:solidFill>
                  <a:srgbClr val="C00000"/>
                </a:solidFill>
              </a:rPr>
              <a:t>38% </a:t>
            </a:r>
            <a:r>
              <a:rPr lang="en-US" dirty="0"/>
              <a:t>becomes electricity</a:t>
            </a:r>
          </a:p>
          <a:p>
            <a:pPr marL="457200" indent="-457200">
              <a:buFont typeface="Arial" panose="020B0604020202020204" pitchFamily="34" charset="0"/>
              <a:buChar char="•"/>
            </a:pPr>
            <a:r>
              <a:rPr lang="en-US" dirty="0"/>
              <a:t>Opportunities to reduce, reuse, recycle</a:t>
            </a:r>
          </a:p>
          <a:p>
            <a:pPr marL="457200" indent="-457200">
              <a:buFont typeface="Arial" panose="020B0604020202020204" pitchFamily="34" charset="0"/>
              <a:buChar char="•"/>
            </a:pPr>
            <a:r>
              <a:rPr lang="en-US" dirty="0"/>
              <a:t>Hazardous wastes properly handled</a:t>
            </a:r>
          </a:p>
          <a:p>
            <a:endParaRPr lang="en-US" dirty="0"/>
          </a:p>
        </p:txBody>
      </p:sp>
      <p:sp>
        <p:nvSpPr>
          <p:cNvPr id="3" name="Text Placeholder 2"/>
          <p:cNvSpPr>
            <a:spLocks noGrp="1"/>
          </p:cNvSpPr>
          <p:nvPr>
            <p:ph type="body" sz="quarter" idx="14"/>
          </p:nvPr>
        </p:nvSpPr>
        <p:spPr/>
        <p:txBody>
          <a:bodyPr/>
          <a:lstStyle/>
          <a:p>
            <a:r>
              <a:rPr lang="en-US" dirty="0"/>
              <a:t>How are we doing?</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82943" y="2737365"/>
            <a:ext cx="2068505" cy="1202621"/>
          </a:xfrm>
          <a:prstGeom prst="rect">
            <a:avLst/>
          </a:prstGeom>
        </p:spPr>
      </p:pic>
    </p:spTree>
    <p:extLst>
      <p:ext uri="{BB962C8B-B14F-4D97-AF65-F5344CB8AC3E}">
        <p14:creationId xmlns:p14="http://schemas.microsoft.com/office/powerpoint/2010/main" val="1488718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Opportunities to capture more</a:t>
            </a:r>
          </a:p>
        </p:txBody>
      </p:sp>
      <p:sp>
        <p:nvSpPr>
          <p:cNvPr id="6" name="Text Placeholder 5"/>
          <p:cNvSpPr>
            <a:spLocks noGrp="1"/>
          </p:cNvSpPr>
          <p:nvPr>
            <p:ph type="body" sz="half" idx="2"/>
          </p:nvPr>
        </p:nvSpPr>
        <p:spPr/>
        <p:txBody>
          <a:bodyPr/>
          <a:lstStyle/>
          <a:p>
            <a:endParaRPr lang="en-US" dirty="0"/>
          </a:p>
        </p:txBody>
      </p:sp>
      <p:sp>
        <p:nvSpPr>
          <p:cNvPr id="7" name="Text Placeholder 6"/>
          <p:cNvSpPr>
            <a:spLocks noGrp="1"/>
          </p:cNvSpPr>
          <p:nvPr>
            <p:ph type="body" sz="quarter" idx="14"/>
          </p:nvPr>
        </p:nvSpPr>
        <p:spPr/>
        <p:txBody>
          <a:bodyPr/>
          <a:lstStyle/>
          <a:p>
            <a:endParaRPr lang="en-US"/>
          </a:p>
        </p:txBody>
      </p:sp>
      <p:graphicFrame>
        <p:nvGraphicFramePr>
          <p:cNvPr id="8" name="Content Placeholder 17"/>
          <p:cNvGraphicFramePr>
            <a:graphicFrameLocks noGrp="1" noChangeAspect="1"/>
          </p:cNvGraphicFramePr>
          <p:nvPr>
            <p:ph type="pic" idx="1"/>
            <p:extLst>
              <p:ext uri="{D42A27DB-BD31-4B8C-83A1-F6EECF244321}">
                <p14:modId xmlns:p14="http://schemas.microsoft.com/office/powerpoint/2010/main" val="3427633145"/>
              </p:ext>
            </p:extLst>
          </p:nvPr>
        </p:nvGraphicFramePr>
        <p:xfrm>
          <a:off x="2145731" y="1176338"/>
          <a:ext cx="4762051" cy="3551237"/>
        </p:xfrm>
        <a:graphic>
          <a:graphicData uri="http://schemas.openxmlformats.org/presentationml/2006/ole">
            <mc:AlternateContent xmlns:mc="http://schemas.openxmlformats.org/markup-compatibility/2006">
              <mc:Choice xmlns:v="urn:schemas-microsoft-com:vml" Requires="v">
                <p:oleObj spid="_x0000_s1059" name="Worksheet" r:id="rId3" imgW="6237711" imgH="4651379" progId="Excel.Sheet.12">
                  <p:embed/>
                </p:oleObj>
              </mc:Choice>
              <mc:Fallback>
                <p:oleObj name="Worksheet" r:id="rId3" imgW="6237711" imgH="4651379" progId="Excel.Sheet.12">
                  <p:embed/>
                  <p:pic>
                    <p:nvPicPr>
                      <p:cNvPr id="6" name="Content Placeholder 17"/>
                      <p:cNvPicPr/>
                      <p:nvPr/>
                    </p:nvPicPr>
                    <p:blipFill>
                      <a:blip r:embed="rId4"/>
                      <a:stretch>
                        <a:fillRect/>
                      </a:stretch>
                    </p:blipFill>
                    <p:spPr>
                      <a:xfrm>
                        <a:off x="2145731" y="1176338"/>
                        <a:ext cx="4762051" cy="3551237"/>
                      </a:xfrm>
                      <a:prstGeom prst="rect">
                        <a:avLst/>
                      </a:prstGeom>
                    </p:spPr>
                  </p:pic>
                </p:oleObj>
              </mc:Fallback>
            </mc:AlternateContent>
          </a:graphicData>
        </a:graphic>
      </p:graphicFrame>
    </p:spTree>
    <p:extLst>
      <p:ext uri="{BB962C8B-B14F-4D97-AF65-F5344CB8AC3E}">
        <p14:creationId xmlns:p14="http://schemas.microsoft.com/office/powerpoint/2010/main" val="1704064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569166" y="3079101"/>
            <a:ext cx="8201609" cy="2897127"/>
          </a:xfrm>
        </p:spPr>
        <p:txBody>
          <a:bodyPr/>
          <a:lstStyle/>
          <a:p>
            <a:r>
              <a:rPr lang="en-US" i="1" dirty="0"/>
              <a:t>How does trash and recycling connect to planning for resilient cities? </a:t>
            </a:r>
            <a:endParaRPr lang="en-US" sz="2000" i="1" dirty="0"/>
          </a:p>
          <a:p>
            <a:endParaRPr lang="en-US" sz="2000" dirty="0"/>
          </a:p>
        </p:txBody>
      </p:sp>
      <p:sp>
        <p:nvSpPr>
          <p:cNvPr id="5" name="Text Placeholder 4"/>
          <p:cNvSpPr>
            <a:spLocks noGrp="1"/>
          </p:cNvSpPr>
          <p:nvPr>
            <p:ph type="body" sz="quarter" idx="14"/>
          </p:nvPr>
        </p:nvSpPr>
        <p:spPr/>
        <p:txBody>
          <a:bodyPr/>
          <a:lstStyle/>
          <a:p>
            <a:r>
              <a:rPr lang="en-US" dirty="0"/>
              <a:t>More information…</a:t>
            </a:r>
          </a:p>
        </p:txBody>
      </p:sp>
    </p:spTree>
    <p:extLst>
      <p:ext uri="{BB962C8B-B14F-4D97-AF65-F5344CB8AC3E}">
        <p14:creationId xmlns:p14="http://schemas.microsoft.com/office/powerpoint/2010/main" val="1418948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350196" y="895740"/>
            <a:ext cx="4688335" cy="5080490"/>
          </a:xfrm>
        </p:spPr>
        <p:txBody>
          <a:bodyPr/>
          <a:lstStyle/>
          <a:p>
            <a:r>
              <a:rPr lang="en-US" sz="2400" b="1" dirty="0"/>
              <a:t>Connections to trash and recycling</a:t>
            </a:r>
          </a:p>
          <a:p>
            <a:pPr marL="514350" indent="-514350">
              <a:buFont typeface="+mj-lt"/>
              <a:buAutoNum type="arabicPeriod"/>
            </a:pPr>
            <a:endParaRPr lang="en-US" sz="2400" b="1" dirty="0"/>
          </a:p>
          <a:p>
            <a:pPr marL="514350" indent="-514350">
              <a:buFont typeface="+mj-lt"/>
              <a:buAutoNum type="arabicPeriod"/>
            </a:pPr>
            <a:r>
              <a:rPr lang="en-US" sz="2400" b="1" dirty="0"/>
              <a:t>Waste Prevention and Reuse</a:t>
            </a:r>
            <a:r>
              <a:rPr lang="en-US" sz="2400" dirty="0"/>
              <a:t/>
            </a:r>
            <a:br>
              <a:rPr lang="en-US" sz="2400" dirty="0"/>
            </a:br>
            <a:r>
              <a:rPr lang="en-US" sz="2000" dirty="0">
                <a:solidFill>
                  <a:schemeClr val="tx1"/>
                </a:solidFill>
              </a:rPr>
              <a:t>Food waste and traditional goods</a:t>
            </a:r>
          </a:p>
          <a:p>
            <a:endParaRPr lang="en-US" sz="2000" dirty="0">
              <a:solidFill>
                <a:schemeClr val="tx1"/>
              </a:solidFill>
            </a:endParaRPr>
          </a:p>
          <a:p>
            <a:r>
              <a:rPr lang="en-US" sz="2400" b="1" dirty="0"/>
              <a:t>2. 	Fleet</a:t>
            </a:r>
            <a:r>
              <a:rPr lang="en-US" sz="2400" dirty="0"/>
              <a:t/>
            </a:r>
            <a:br>
              <a:rPr lang="en-US" sz="2400" dirty="0"/>
            </a:br>
            <a:r>
              <a:rPr lang="en-US" sz="2400" dirty="0"/>
              <a:t>	</a:t>
            </a:r>
            <a:r>
              <a:rPr lang="en-US" sz="2000" dirty="0">
                <a:solidFill>
                  <a:schemeClr val="tx1"/>
                </a:solidFill>
              </a:rPr>
              <a:t>In every city, there are fleet of 	private hauler trucks that collect 	trash, recycling, organics, yard 	waste, oil/grease, hazardous waste, 	and separately collected 	recyclables. (Green Step 13)</a:t>
            </a:r>
          </a:p>
        </p:txBody>
      </p:sp>
      <p:sp>
        <p:nvSpPr>
          <p:cNvPr id="5" name="Text Placeholder 4"/>
          <p:cNvSpPr>
            <a:spLocks noGrp="1"/>
          </p:cNvSpPr>
          <p:nvPr>
            <p:ph type="body" sz="quarter" idx="14"/>
          </p:nvPr>
        </p:nvSpPr>
        <p:spPr/>
        <p:txBody>
          <a:bodyPr/>
          <a:lstStyle/>
          <a:p>
            <a:endParaRPr lang="en-US"/>
          </a:p>
        </p:txBody>
      </p:sp>
      <p:pic>
        <p:nvPicPr>
          <p:cNvPr id="2" name="Picture 1"/>
          <p:cNvPicPr>
            <a:picLocks noChangeAspect="1"/>
          </p:cNvPicPr>
          <p:nvPr/>
        </p:nvPicPr>
        <p:blipFill>
          <a:blip r:embed="rId3"/>
          <a:stretch>
            <a:fillRect/>
          </a:stretch>
        </p:blipFill>
        <p:spPr>
          <a:xfrm>
            <a:off x="4920636" y="1921240"/>
            <a:ext cx="3969364" cy="3029490"/>
          </a:xfrm>
          <a:prstGeom prst="rect">
            <a:avLst/>
          </a:prstGeom>
        </p:spPr>
      </p:pic>
    </p:spTree>
    <p:extLst>
      <p:ext uri="{BB962C8B-B14F-4D97-AF65-F5344CB8AC3E}">
        <p14:creationId xmlns:p14="http://schemas.microsoft.com/office/powerpoint/2010/main" val="3500997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410547" y="1007706"/>
            <a:ext cx="5486400" cy="4968523"/>
          </a:xfrm>
        </p:spPr>
        <p:txBody>
          <a:bodyPr/>
          <a:lstStyle/>
          <a:p>
            <a:r>
              <a:rPr lang="en-US" sz="2400" b="1" dirty="0"/>
              <a:t>3. Organics Recycling </a:t>
            </a:r>
          </a:p>
          <a:p>
            <a:pPr marL="342900" indent="-342900">
              <a:buFont typeface="Arial" panose="020B0604020202020204" pitchFamily="34" charset="0"/>
              <a:buChar char="•"/>
            </a:pPr>
            <a:r>
              <a:rPr lang="en-US" sz="2400" dirty="0">
                <a:solidFill>
                  <a:schemeClr val="tx1"/>
                </a:solidFill>
              </a:rPr>
              <a:t>Recycling organics helps the environment by 	avoiding methane emissions that contribute to global climate change. </a:t>
            </a:r>
          </a:p>
          <a:p>
            <a:pPr marL="342900" indent="-342900">
              <a:buFont typeface="Arial" panose="020B0604020202020204" pitchFamily="34" charset="0"/>
              <a:buChar char="•"/>
            </a:pPr>
            <a:r>
              <a:rPr lang="en-US" sz="2400" dirty="0">
                <a:solidFill>
                  <a:schemeClr val="tx1"/>
                </a:solidFill>
              </a:rPr>
              <a:t>The products of organics recycling, renewable energy and compost, reclaims the energy and resources that went into making the food and paper and has lower Greenhouse Gas emissions than landfilling. </a:t>
            </a:r>
          </a:p>
          <a:p>
            <a:pPr marL="342900" indent="-342900">
              <a:buFont typeface="Arial" panose="020B0604020202020204" pitchFamily="34" charset="0"/>
              <a:buChar char="•"/>
            </a:pPr>
            <a:r>
              <a:rPr lang="en-US" sz="2400" dirty="0">
                <a:solidFill>
                  <a:schemeClr val="tx1"/>
                </a:solidFill>
              </a:rPr>
              <a:t>Returning the compost to the soil improves soil health and fertility. (Green Step 22)</a:t>
            </a:r>
          </a:p>
        </p:txBody>
      </p:sp>
      <p:sp>
        <p:nvSpPr>
          <p:cNvPr id="5" name="Text Placeholder 4"/>
          <p:cNvSpPr>
            <a:spLocks noGrp="1"/>
          </p:cNvSpPr>
          <p:nvPr>
            <p:ph type="body" sz="quarter" idx="14"/>
          </p:nvPr>
        </p:nvSpPr>
        <p:spPr/>
        <p:txBody>
          <a:bodyPr/>
          <a:lstStyle/>
          <a:p>
            <a:endParaRPr lang="en-US"/>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6074" y="3223037"/>
            <a:ext cx="1727532" cy="2587366"/>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99954" y="1007706"/>
            <a:ext cx="3244046" cy="2071396"/>
          </a:xfrm>
          <a:prstGeom prst="rect">
            <a:avLst/>
          </a:prstGeom>
        </p:spPr>
      </p:pic>
    </p:spTree>
    <p:extLst>
      <p:ext uri="{BB962C8B-B14F-4D97-AF65-F5344CB8AC3E}">
        <p14:creationId xmlns:p14="http://schemas.microsoft.com/office/powerpoint/2010/main" val="87283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569166" y="3079101"/>
            <a:ext cx="8201609" cy="2897127"/>
          </a:xfrm>
        </p:spPr>
        <p:txBody>
          <a:bodyPr/>
          <a:lstStyle/>
          <a:p>
            <a:r>
              <a:rPr lang="en-US" i="1" dirty="0"/>
              <a:t>Let’s take a closer look at who is Ramsey County</a:t>
            </a:r>
            <a:endParaRPr lang="en-US" sz="2000" i="1" dirty="0"/>
          </a:p>
          <a:p>
            <a:endParaRPr lang="en-US" sz="2000" dirty="0"/>
          </a:p>
        </p:txBody>
      </p:sp>
      <p:sp>
        <p:nvSpPr>
          <p:cNvPr id="5" name="Text Placeholder 4"/>
          <p:cNvSpPr>
            <a:spLocks noGrp="1"/>
          </p:cNvSpPr>
          <p:nvPr>
            <p:ph type="body" sz="quarter" idx="14"/>
          </p:nvPr>
        </p:nvSpPr>
        <p:spPr/>
        <p:txBody>
          <a:bodyPr/>
          <a:lstStyle/>
          <a:p>
            <a:r>
              <a:rPr lang="en-US" dirty="0"/>
              <a:t>More information…</a:t>
            </a:r>
          </a:p>
        </p:txBody>
      </p:sp>
    </p:spTree>
    <p:extLst>
      <p:ext uri="{BB962C8B-B14F-4D97-AF65-F5344CB8AC3E}">
        <p14:creationId xmlns:p14="http://schemas.microsoft.com/office/powerpoint/2010/main" val="3833458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350196" y="877078"/>
            <a:ext cx="4818963" cy="4315380"/>
          </a:xfrm>
        </p:spPr>
        <p:txBody>
          <a:bodyPr/>
          <a:lstStyle/>
          <a:p>
            <a:r>
              <a:rPr lang="en-US" sz="2400" b="1" dirty="0"/>
              <a:t>4. New Technologies</a:t>
            </a:r>
            <a:r>
              <a:rPr lang="en-US" sz="2000" b="1" dirty="0">
                <a:solidFill>
                  <a:schemeClr val="tx1"/>
                </a:solidFill>
              </a:rPr>
              <a:t/>
            </a:r>
            <a:br>
              <a:rPr lang="en-US" sz="2000" b="1" dirty="0">
                <a:solidFill>
                  <a:schemeClr val="tx1"/>
                </a:solidFill>
              </a:rPr>
            </a:br>
            <a:r>
              <a:rPr lang="en-US" sz="2400" b="1" dirty="0">
                <a:solidFill>
                  <a:schemeClr val="tx1"/>
                </a:solidFill>
              </a:rPr>
              <a:t>	</a:t>
            </a:r>
            <a:r>
              <a:rPr lang="en-US" sz="2400" dirty="0">
                <a:solidFill>
                  <a:schemeClr val="tx1"/>
                </a:solidFill>
              </a:rPr>
              <a:t>New technologies are	emerging that can convert 	waste into bio-based 	chemicals or fuels including 	Anaerobic Digestion and 	Gasification.   </a:t>
            </a:r>
            <a:endParaRPr lang="en-US" sz="2000" dirty="0">
              <a:solidFill>
                <a:schemeClr val="tx1"/>
              </a:solidFill>
            </a:endParaRPr>
          </a:p>
        </p:txBody>
      </p:sp>
      <p:sp>
        <p:nvSpPr>
          <p:cNvPr id="5" name="Text Placeholder 4"/>
          <p:cNvSpPr>
            <a:spLocks noGrp="1"/>
          </p:cNvSpPr>
          <p:nvPr>
            <p:ph type="body" sz="quarter" idx="14"/>
          </p:nvPr>
        </p:nvSpPr>
        <p:spPr/>
        <p:txBody>
          <a:bodyPr/>
          <a:lstStyle/>
          <a:p>
            <a:endParaRPr lang="en-US"/>
          </a:p>
        </p:txBody>
      </p:sp>
      <p:pic>
        <p:nvPicPr>
          <p:cNvPr id="3" name="Picture 2"/>
          <p:cNvPicPr>
            <a:picLocks noChangeAspect="1"/>
          </p:cNvPicPr>
          <p:nvPr/>
        </p:nvPicPr>
        <p:blipFill>
          <a:blip r:embed="rId3"/>
          <a:stretch>
            <a:fillRect/>
          </a:stretch>
        </p:blipFill>
        <p:spPr>
          <a:xfrm>
            <a:off x="0" y="524936"/>
            <a:ext cx="9144000" cy="6333064"/>
          </a:xfrm>
          <a:prstGeom prst="rect">
            <a:avLst/>
          </a:prstGeom>
        </p:spPr>
      </p:pic>
    </p:spTree>
    <p:extLst>
      <p:ext uri="{BB962C8B-B14F-4D97-AF65-F5344CB8AC3E}">
        <p14:creationId xmlns:p14="http://schemas.microsoft.com/office/powerpoint/2010/main" val="1924804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569166" y="3079101"/>
            <a:ext cx="8201609" cy="2897127"/>
          </a:xfrm>
        </p:spPr>
        <p:txBody>
          <a:bodyPr/>
          <a:lstStyle/>
          <a:p>
            <a:r>
              <a:rPr lang="en-US" i="1" dirty="0"/>
              <a:t>Ramsey County is planning for the future of trash and recycling now</a:t>
            </a:r>
            <a:endParaRPr lang="en-US" sz="2000" i="1" dirty="0"/>
          </a:p>
          <a:p>
            <a:endParaRPr lang="en-US" sz="2000" dirty="0"/>
          </a:p>
        </p:txBody>
      </p:sp>
      <p:sp>
        <p:nvSpPr>
          <p:cNvPr id="5" name="Text Placeholder 4"/>
          <p:cNvSpPr>
            <a:spLocks noGrp="1"/>
          </p:cNvSpPr>
          <p:nvPr>
            <p:ph type="body" sz="quarter" idx="14"/>
          </p:nvPr>
        </p:nvSpPr>
        <p:spPr/>
        <p:txBody>
          <a:bodyPr/>
          <a:lstStyle/>
          <a:p>
            <a:r>
              <a:rPr lang="en-US" dirty="0"/>
              <a:t>More information…</a:t>
            </a:r>
          </a:p>
        </p:txBody>
      </p:sp>
    </p:spTree>
    <p:extLst>
      <p:ext uri="{BB962C8B-B14F-4D97-AF65-F5344CB8AC3E}">
        <p14:creationId xmlns:p14="http://schemas.microsoft.com/office/powerpoint/2010/main" val="2327547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Solid Waste Master Plan Details </a:t>
            </a:r>
          </a:p>
        </p:txBody>
      </p:sp>
      <p:sp>
        <p:nvSpPr>
          <p:cNvPr id="7" name="Text Placeholder 6"/>
          <p:cNvSpPr>
            <a:spLocks noGrp="1"/>
          </p:cNvSpPr>
          <p:nvPr>
            <p:ph type="body" sz="half" idx="2"/>
          </p:nvPr>
        </p:nvSpPr>
        <p:spPr/>
        <p:txBody>
          <a:bodyPr/>
          <a:lstStyle/>
          <a:p>
            <a:endParaRPr lang="en-US" dirty="0"/>
          </a:p>
        </p:txBody>
      </p:sp>
      <p:sp>
        <p:nvSpPr>
          <p:cNvPr id="10" name="Text Placeholder 9"/>
          <p:cNvSpPr>
            <a:spLocks noGrp="1"/>
          </p:cNvSpPr>
          <p:nvPr>
            <p:ph type="body" sz="quarter" idx="14"/>
          </p:nvPr>
        </p:nvSpPr>
        <p:spPr/>
        <p:txBody>
          <a:bodyPr/>
          <a:lstStyle/>
          <a:p>
            <a:endParaRPr lang="en-US"/>
          </a:p>
        </p:txBody>
      </p:sp>
      <p:pic>
        <p:nvPicPr>
          <p:cNvPr id="11" name="Picture Placeholder 10"/>
          <p:cNvPicPr>
            <a:picLocks noGrp="1" noChangeAspect="1"/>
          </p:cNvPicPr>
          <p:nvPr>
            <p:ph type="pic" idx="1"/>
          </p:nvPr>
        </p:nvPicPr>
        <p:blipFill rotWithShape="1">
          <a:blip r:embed="rId2">
            <a:extLst>
              <a:ext uri="{28A0092B-C50C-407E-A947-70E740481C1C}">
                <a14:useLocalDpi xmlns:a14="http://schemas.microsoft.com/office/drawing/2010/main"/>
              </a:ext>
            </a:extLst>
          </a:blip>
          <a:srcRect/>
          <a:stretch/>
        </p:blipFill>
        <p:spPr>
          <a:prstGeom prst="rect">
            <a:avLst/>
          </a:prstGeom>
        </p:spPr>
      </p:pic>
    </p:spTree>
    <p:extLst>
      <p:ext uri="{BB962C8B-B14F-4D97-AF65-F5344CB8AC3E}">
        <p14:creationId xmlns:p14="http://schemas.microsoft.com/office/powerpoint/2010/main" val="3689439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428978" y="1366129"/>
            <a:ext cx="8012855" cy="4610100"/>
          </a:xfrm>
        </p:spPr>
        <p:txBody>
          <a:bodyPr/>
          <a:lstStyle/>
          <a:p>
            <a:r>
              <a:rPr lang="en-US" b="1" u="sng" dirty="0"/>
              <a:t>Solid Waste Master Plan</a:t>
            </a:r>
          </a:p>
          <a:p>
            <a:pPr marL="457200" indent="-457200">
              <a:buFont typeface="Arial" panose="020B0604020202020204" pitchFamily="34" charset="0"/>
              <a:buChar char="•"/>
            </a:pPr>
            <a:r>
              <a:rPr lang="en-US" dirty="0"/>
              <a:t>Required by State Law</a:t>
            </a:r>
          </a:p>
          <a:p>
            <a:pPr marL="457200" indent="-457200">
              <a:buFont typeface="Arial" panose="020B0604020202020204" pitchFamily="34" charset="0"/>
              <a:buChar char="•"/>
            </a:pPr>
            <a:r>
              <a:rPr lang="en-US" dirty="0"/>
              <a:t>Revised every six years, with a 20-year horizon</a:t>
            </a:r>
          </a:p>
          <a:p>
            <a:pPr marL="457200" indent="-457200">
              <a:buFont typeface="Arial" panose="020B0604020202020204" pitchFamily="34" charset="0"/>
              <a:buChar char="•"/>
            </a:pPr>
            <a:r>
              <a:rPr lang="en-US" dirty="0"/>
              <a:t>Specific goals and mandates by MPCA</a:t>
            </a:r>
          </a:p>
          <a:p>
            <a:pPr marL="457200" indent="-457200">
              <a:buFont typeface="Arial" panose="020B0604020202020204" pitchFamily="34" charset="0"/>
              <a:buChar char="•"/>
            </a:pPr>
            <a:r>
              <a:rPr lang="en-US" dirty="0"/>
              <a:t>Triggered by revision of MPCA Policy Plan (Published April 7, 2017)</a:t>
            </a:r>
          </a:p>
          <a:p>
            <a:endParaRPr lang="en-US" dirty="0"/>
          </a:p>
          <a:p>
            <a:r>
              <a:rPr lang="en-US" dirty="0"/>
              <a:t>Policy Plan can be found at: </a:t>
            </a:r>
            <a:r>
              <a:rPr lang="en-US" sz="2000" dirty="0">
                <a:hlinkClick r:id="rId3"/>
              </a:rPr>
              <a:t>https://www.pca.state.mn.us/waste/metropolitan-solid-waste-management-policy-plan</a:t>
            </a:r>
            <a:r>
              <a:rPr lang="en-US" sz="2000" dirty="0"/>
              <a:t> </a:t>
            </a:r>
          </a:p>
          <a:p>
            <a:endParaRPr lang="en-US" dirty="0"/>
          </a:p>
        </p:txBody>
      </p:sp>
      <p:sp>
        <p:nvSpPr>
          <p:cNvPr id="5" name="Text Placeholder 4"/>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1706437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Master Plan Approval  - January 2018 </a:t>
            </a:r>
          </a:p>
        </p:txBody>
      </p:sp>
      <p:pic>
        <p:nvPicPr>
          <p:cNvPr id="6" name="Picture Placeholder 5"/>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
        <p:nvSpPr>
          <p:cNvPr id="4" name="Text Placeholder 3"/>
          <p:cNvSpPr>
            <a:spLocks noGrp="1"/>
          </p:cNvSpPr>
          <p:nvPr>
            <p:ph type="body" sz="half" idx="2"/>
          </p:nvPr>
        </p:nvSpPr>
        <p:spPr/>
        <p:txBody>
          <a:bodyPr/>
          <a:lstStyle/>
          <a:p>
            <a:r>
              <a:rPr lang="en-US" dirty="0"/>
              <a:t>We have 9 months from the issuance of the MPCA Policy Plan to prepare the Ramsey County Master Plan.  Although the clock just started, we began preparation work months ago.  </a:t>
            </a:r>
          </a:p>
        </p:txBody>
      </p:sp>
      <p:sp>
        <p:nvSpPr>
          <p:cNvPr id="5" name="Text Placeholder 4"/>
          <p:cNvSpPr>
            <a:spLocks noGrp="1"/>
          </p:cNvSpPr>
          <p:nvPr>
            <p:ph type="body" sz="quarter" idx="14"/>
          </p:nvPr>
        </p:nvSpPr>
        <p:spPr/>
        <p:txBody>
          <a:bodyPr/>
          <a:lstStyle/>
          <a:p>
            <a:r>
              <a:rPr lang="en-US" dirty="0"/>
              <a:t>Timeline</a:t>
            </a:r>
          </a:p>
        </p:txBody>
      </p:sp>
    </p:spTree>
    <p:extLst>
      <p:ext uri="{BB962C8B-B14F-4D97-AF65-F5344CB8AC3E}">
        <p14:creationId xmlns:p14="http://schemas.microsoft.com/office/powerpoint/2010/main" val="280750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853543" y="1366129"/>
            <a:ext cx="4588290" cy="4610100"/>
          </a:xfrm>
        </p:spPr>
        <p:txBody>
          <a:bodyPr/>
          <a:lstStyle/>
          <a:p>
            <a:pPr lvl="0">
              <a:buSzPct val="100000"/>
              <a:defRPr sz="1800">
                <a:solidFill>
                  <a:srgbClr val="000000"/>
                </a:solidFill>
              </a:defRPr>
            </a:pPr>
            <a:r>
              <a:rPr lang="en-US" sz="1800" b="1" u="sng" dirty="0"/>
              <a:t>Current Plan</a:t>
            </a:r>
          </a:p>
          <a:p>
            <a:pPr lvl="0">
              <a:buSzPct val="100000"/>
              <a:defRPr sz="1800">
                <a:solidFill>
                  <a:srgbClr val="000000"/>
                </a:solidFill>
              </a:defRPr>
            </a:pPr>
            <a:endParaRPr lang="en-US" sz="2000" dirty="0">
              <a:solidFill>
                <a:srgbClr val="808080"/>
              </a:solidFill>
            </a:endParaRPr>
          </a:p>
          <a:p>
            <a:pPr marL="457200" indent="-457200">
              <a:buFont typeface="Arial" panose="020B0604020202020204" pitchFamily="34" charset="0"/>
              <a:buChar char="•"/>
            </a:pPr>
            <a:r>
              <a:rPr lang="en-US" sz="2000" dirty="0">
                <a:solidFill>
                  <a:srgbClr val="808080"/>
                </a:solidFill>
              </a:rPr>
              <a:t>Regional and local component</a:t>
            </a:r>
          </a:p>
          <a:p>
            <a:pPr marL="457200" indent="-457200">
              <a:buFont typeface="Arial" panose="020B0604020202020204" pitchFamily="34" charset="0"/>
              <a:buChar char="•"/>
            </a:pPr>
            <a:r>
              <a:rPr lang="en-US" sz="2000" dirty="0">
                <a:solidFill>
                  <a:srgbClr val="808080"/>
                </a:solidFill>
              </a:rPr>
              <a:t>Policies – Guide county actions</a:t>
            </a:r>
          </a:p>
          <a:p>
            <a:pPr marL="457200" indent="-457200">
              <a:buFont typeface="Arial" panose="020B0604020202020204" pitchFamily="34" charset="0"/>
              <a:buChar char="•"/>
            </a:pPr>
            <a:r>
              <a:rPr lang="en-US" sz="2000" dirty="0">
                <a:solidFill>
                  <a:srgbClr val="808080"/>
                </a:solidFill>
              </a:rPr>
              <a:t>Strategies – based on meeting or exceeding state objectives, based on </a:t>
            </a:r>
          </a:p>
          <a:p>
            <a:pPr marL="1200150" lvl="1" indent="-457200">
              <a:buFont typeface="Arial" panose="020B0604020202020204" pitchFamily="34" charset="0"/>
              <a:buChar char="•"/>
            </a:pPr>
            <a:r>
              <a:rPr lang="en-US" sz="2000" dirty="0">
                <a:solidFill>
                  <a:srgbClr val="808080"/>
                </a:solidFill>
                <a:latin typeface="Arial"/>
                <a:cs typeface="Arial"/>
              </a:rPr>
              <a:t>Sound science,</a:t>
            </a:r>
          </a:p>
          <a:p>
            <a:pPr marL="1200150" lvl="1" indent="-457200">
              <a:buFont typeface="Arial" panose="020B0604020202020204" pitchFamily="34" charset="0"/>
              <a:buChar char="•"/>
            </a:pPr>
            <a:r>
              <a:rPr lang="en-US" sz="2000" dirty="0">
                <a:solidFill>
                  <a:srgbClr val="808080"/>
                </a:solidFill>
                <a:latin typeface="Arial"/>
                <a:cs typeface="Arial"/>
              </a:rPr>
              <a:t>Good judgement,</a:t>
            </a:r>
          </a:p>
          <a:p>
            <a:pPr marL="1200150" lvl="1" indent="-457200">
              <a:buFont typeface="Arial" panose="020B0604020202020204" pitchFamily="34" charset="0"/>
              <a:buChar char="•"/>
            </a:pPr>
            <a:r>
              <a:rPr lang="en-US" sz="2000" dirty="0">
                <a:solidFill>
                  <a:srgbClr val="808080"/>
                </a:solidFill>
                <a:latin typeface="Arial"/>
                <a:cs typeface="Arial"/>
              </a:rPr>
              <a:t>Best practices,</a:t>
            </a:r>
          </a:p>
          <a:p>
            <a:pPr marL="1200150" lvl="1" indent="-457200">
              <a:buFont typeface="Arial" panose="020B0604020202020204" pitchFamily="34" charset="0"/>
              <a:buChar char="•"/>
            </a:pPr>
            <a:r>
              <a:rPr lang="en-US" sz="2000" dirty="0">
                <a:solidFill>
                  <a:srgbClr val="808080"/>
                </a:solidFill>
                <a:latin typeface="Arial"/>
                <a:cs typeface="Arial"/>
              </a:rPr>
              <a:t>In partnership with others.</a:t>
            </a:r>
          </a:p>
          <a:p>
            <a:pPr lvl="0">
              <a:buSzPct val="100000"/>
              <a:defRPr sz="1800">
                <a:solidFill>
                  <a:srgbClr val="000000"/>
                </a:solidFill>
              </a:defRPr>
            </a:pPr>
            <a:endParaRPr lang="en-US" sz="2000" dirty="0">
              <a:solidFill>
                <a:srgbClr val="808080"/>
              </a:solidFill>
            </a:endParaRPr>
          </a:p>
          <a:p>
            <a:pPr lvl="0">
              <a:buSzPct val="100000"/>
              <a:defRPr sz="1800">
                <a:solidFill>
                  <a:srgbClr val="000000"/>
                </a:solidFill>
              </a:defRPr>
            </a:pPr>
            <a:endParaRPr lang="en-US" sz="2000" dirty="0">
              <a:solidFill>
                <a:srgbClr val="808080"/>
              </a:solidFill>
            </a:endParaRPr>
          </a:p>
          <a:p>
            <a:pPr marL="342900" lvl="0" indent="-342900">
              <a:buSzPct val="100000"/>
              <a:buFont typeface="Arial" panose="020B0604020202020204" pitchFamily="34" charset="0"/>
              <a:buChar char="•"/>
              <a:defRPr sz="1800">
                <a:solidFill>
                  <a:srgbClr val="000000"/>
                </a:solidFill>
              </a:defRPr>
            </a:pPr>
            <a:endParaRPr lang="en-US" sz="1600" dirty="0">
              <a:solidFill>
                <a:srgbClr val="000000"/>
              </a:solidFill>
            </a:endParaRPr>
          </a:p>
          <a:p>
            <a:pPr marL="342900" lvl="0" indent="-342900">
              <a:buSzPct val="100000"/>
              <a:buFont typeface="Arial" panose="020B0604020202020204" pitchFamily="34" charset="0"/>
              <a:buChar char="•"/>
              <a:defRPr sz="1800">
                <a:solidFill>
                  <a:srgbClr val="000000"/>
                </a:solidFill>
              </a:defRPr>
            </a:pPr>
            <a:endParaRPr lang="en-US" sz="2000" dirty="0">
              <a:solidFill>
                <a:srgbClr val="808080"/>
              </a:solidFill>
            </a:endParaRPr>
          </a:p>
        </p:txBody>
      </p:sp>
      <p:sp>
        <p:nvSpPr>
          <p:cNvPr id="3" name="Text Placeholder 2"/>
          <p:cNvSpPr>
            <a:spLocks noGrp="1"/>
          </p:cNvSpPr>
          <p:nvPr>
            <p:ph type="body" sz="quarter" idx="14"/>
          </p:nvPr>
        </p:nvSpPr>
        <p:spPr/>
        <p:txBody>
          <a:bodyPr/>
          <a:lstStyle/>
          <a:p>
            <a:r>
              <a:rPr lang="en-US" dirty="0"/>
              <a:t>Ramsey County Master Plan</a:t>
            </a: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167210" y="1366129"/>
            <a:ext cx="3573927" cy="4610100"/>
          </a:xfrm>
          <a:prstGeom prst="rect">
            <a:avLst/>
          </a:prstGeom>
          <a:noFill/>
          <a:ln w="9525">
            <a:noFill/>
            <a:miter lim="800000"/>
            <a:headEnd/>
            <a:tailEnd/>
          </a:ln>
          <a:effectLst>
            <a:outerShdw blurRad="558800" dist="139700" dir="2700000" algn="tl" rotWithShape="0">
              <a:prstClr val="black">
                <a:alpha val="72000"/>
              </a:prstClr>
            </a:outerShdw>
          </a:effectLst>
        </p:spPr>
      </p:pic>
    </p:spTree>
    <p:extLst>
      <p:ext uri="{BB962C8B-B14F-4D97-AF65-F5344CB8AC3E}">
        <p14:creationId xmlns:p14="http://schemas.microsoft.com/office/powerpoint/2010/main" val="2876151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04800" y="1366129"/>
            <a:ext cx="8137033" cy="4610100"/>
          </a:xfrm>
        </p:spPr>
        <p:txBody>
          <a:bodyPr/>
          <a:lstStyle/>
          <a:p>
            <a:r>
              <a:rPr lang="en-US" dirty="0"/>
              <a:t>2017 Master Plan Timeline </a:t>
            </a:r>
          </a:p>
          <a:p>
            <a:pPr marL="1200150" lvl="1" indent="-457200">
              <a:buFont typeface="Arial" panose="020B0604020202020204" pitchFamily="34" charset="0"/>
              <a:buChar char="•"/>
            </a:pPr>
            <a:r>
              <a:rPr lang="en-US" i="1" dirty="0">
                <a:latin typeface="Arial" panose="020B0604020202020204" pitchFamily="34" charset="0"/>
                <a:cs typeface="Arial" panose="020B0604020202020204" pitchFamily="34" charset="0"/>
              </a:rPr>
              <a:t>Through June</a:t>
            </a:r>
            <a:r>
              <a:rPr lang="en-US" dirty="0">
                <a:latin typeface="Arial" panose="020B0604020202020204" pitchFamily="34" charset="0"/>
                <a:cs typeface="Arial" panose="020B0604020202020204" pitchFamily="34" charset="0"/>
              </a:rPr>
              <a:t>: Gather input from Solid Waste Advisory Committee and public.</a:t>
            </a:r>
          </a:p>
          <a:p>
            <a:pPr marL="1600200" lvl="2" indent="-457200">
              <a:buFont typeface="Arial" panose="020B0604020202020204" pitchFamily="34" charset="0"/>
              <a:buChar char="•"/>
            </a:pPr>
            <a:r>
              <a:rPr lang="en-US" dirty="0">
                <a:latin typeface="Arial" panose="020B0604020202020204" pitchFamily="34" charset="0"/>
                <a:cs typeface="Arial" panose="020B0604020202020204" pitchFamily="34" charset="0"/>
              </a:rPr>
              <a:t>Early draft sent to SWAC and key stakeholders for comment </a:t>
            </a:r>
          </a:p>
          <a:p>
            <a:pPr marL="1200150" lvl="1" indent="-457200">
              <a:buFont typeface="Arial" panose="020B0604020202020204" pitchFamily="34" charset="0"/>
              <a:buChar char="•"/>
            </a:pPr>
            <a:r>
              <a:rPr lang="en-US" i="1" dirty="0">
                <a:latin typeface="Arial" panose="020B0604020202020204" pitchFamily="34" charset="0"/>
                <a:cs typeface="Arial" panose="020B0604020202020204" pitchFamily="34" charset="0"/>
              </a:rPr>
              <a:t>July</a:t>
            </a:r>
            <a:r>
              <a:rPr lang="en-US" dirty="0">
                <a:latin typeface="Arial" panose="020B0604020202020204" pitchFamily="34" charset="0"/>
                <a:cs typeface="Arial" panose="020B0604020202020204" pitchFamily="34" charset="0"/>
              </a:rPr>
              <a:t>: Public draft plan available for comment.</a:t>
            </a:r>
          </a:p>
          <a:p>
            <a:pPr marL="1200150" lvl="1" indent="-457200">
              <a:buFont typeface="Arial" panose="020B0604020202020204" pitchFamily="34" charset="0"/>
              <a:buChar char="•"/>
            </a:pPr>
            <a:r>
              <a:rPr lang="en-US" i="1" dirty="0">
                <a:latin typeface="Arial" panose="020B0604020202020204" pitchFamily="34" charset="0"/>
                <a:cs typeface="Arial" panose="020B0604020202020204" pitchFamily="34" charset="0"/>
              </a:rPr>
              <a:t>September</a:t>
            </a:r>
            <a:r>
              <a:rPr lang="en-US" dirty="0">
                <a:latin typeface="Arial" panose="020B0604020202020204" pitchFamily="34" charset="0"/>
                <a:cs typeface="Arial" panose="020B0604020202020204" pitchFamily="34" charset="0"/>
              </a:rPr>
              <a:t>: Plan presented to Ramsey County Board for approval</a:t>
            </a:r>
            <a:r>
              <a:rPr lang="en-US" dirty="0"/>
              <a:t>.</a:t>
            </a:r>
          </a:p>
          <a:p>
            <a:endParaRPr lang="en-US" dirty="0"/>
          </a:p>
          <a:p>
            <a:r>
              <a:rPr lang="en-US" dirty="0">
                <a:hlinkClick r:id="rId3"/>
              </a:rPr>
              <a:t>www.ramseyrecycles.com/masterplan</a:t>
            </a:r>
            <a:endParaRPr lang="en-US" dirty="0"/>
          </a:p>
          <a:p>
            <a:endParaRPr lang="en-US" dirty="0"/>
          </a:p>
        </p:txBody>
      </p:sp>
      <p:sp>
        <p:nvSpPr>
          <p:cNvPr id="3" name="Text Placeholder 2"/>
          <p:cNvSpPr>
            <a:spLocks noGrp="1"/>
          </p:cNvSpPr>
          <p:nvPr>
            <p:ph type="body" sz="quarter" idx="14"/>
          </p:nvPr>
        </p:nvSpPr>
        <p:spPr/>
        <p:txBody>
          <a:bodyPr/>
          <a:lstStyle/>
          <a:p>
            <a:r>
              <a:rPr lang="en-US" dirty="0"/>
              <a:t>Timeline</a:t>
            </a:r>
          </a:p>
        </p:txBody>
      </p:sp>
    </p:spTree>
    <p:extLst>
      <p:ext uri="{BB962C8B-B14F-4D97-AF65-F5344CB8AC3E}">
        <p14:creationId xmlns:p14="http://schemas.microsoft.com/office/powerpoint/2010/main" val="2824463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002357" y="897147"/>
            <a:ext cx="5887643" cy="5079082"/>
          </a:xfrm>
        </p:spPr>
        <p:txBody>
          <a:bodyPr/>
          <a:lstStyle/>
          <a:p>
            <a:pPr marL="514350" indent="-514350">
              <a:buFont typeface="+mj-lt"/>
              <a:buAutoNum type="arabicPeriod"/>
            </a:pPr>
            <a:r>
              <a:rPr lang="en-US" dirty="0"/>
              <a:t>Build on successful, integrated system</a:t>
            </a:r>
          </a:p>
          <a:p>
            <a:pPr marL="514350" indent="-514350">
              <a:buFont typeface="+mj-lt"/>
              <a:buAutoNum type="arabicPeriod"/>
            </a:pPr>
            <a:r>
              <a:rPr lang="en-US" dirty="0"/>
              <a:t>Increased focus on:</a:t>
            </a:r>
          </a:p>
          <a:p>
            <a:pPr marL="1200150" lvl="1" indent="-457200"/>
            <a:r>
              <a:rPr lang="en-US" dirty="0"/>
              <a:t>Accountability</a:t>
            </a:r>
          </a:p>
          <a:p>
            <a:pPr marL="1200150" lvl="1" indent="-457200"/>
            <a:r>
              <a:rPr lang="en-US" dirty="0"/>
              <a:t>Performance driven incentives</a:t>
            </a:r>
          </a:p>
          <a:p>
            <a:pPr marL="1200150" lvl="1" indent="-457200"/>
            <a:r>
              <a:rPr lang="en-US" dirty="0"/>
              <a:t>Results</a:t>
            </a:r>
          </a:p>
          <a:p>
            <a:pPr marL="514350" indent="-514350">
              <a:buFont typeface="+mj-lt"/>
              <a:buAutoNum type="arabicPeriod"/>
            </a:pPr>
            <a:r>
              <a:rPr lang="en-US" dirty="0"/>
              <a:t>75% recycling goal by 2030 </a:t>
            </a:r>
          </a:p>
          <a:p>
            <a:pPr marL="514350" indent="-514350">
              <a:buFont typeface="+mj-lt"/>
              <a:buAutoNum type="arabicPeriod"/>
            </a:pPr>
            <a:r>
              <a:rPr lang="en-US" dirty="0"/>
              <a:t>New areas of focus</a:t>
            </a:r>
          </a:p>
          <a:p>
            <a:pPr marL="1257300" lvl="1" indent="-514350"/>
            <a:r>
              <a:rPr lang="en-US" dirty="0"/>
              <a:t>Reuse</a:t>
            </a:r>
          </a:p>
          <a:p>
            <a:pPr marL="1257300" lvl="1" indent="-514350"/>
            <a:r>
              <a:rPr lang="en-US" dirty="0"/>
              <a:t>Food waste </a:t>
            </a:r>
          </a:p>
          <a:p>
            <a:pPr marL="1257300" lvl="1" indent="-514350"/>
            <a:r>
              <a:rPr lang="en-US" dirty="0"/>
              <a:t>Construction and Demolition </a:t>
            </a:r>
          </a:p>
          <a:p>
            <a:pPr marL="457200" indent="-457200">
              <a:buFont typeface="Arial" panose="020B0604020202020204" pitchFamily="34" charset="0"/>
              <a:buChar char="•"/>
            </a:pPr>
            <a:endParaRPr lang="en-US" dirty="0"/>
          </a:p>
        </p:txBody>
      </p:sp>
      <p:sp>
        <p:nvSpPr>
          <p:cNvPr id="3" name="Text Placeholder 2"/>
          <p:cNvSpPr>
            <a:spLocks noGrp="1"/>
          </p:cNvSpPr>
          <p:nvPr>
            <p:ph type="body" sz="quarter" idx="14"/>
          </p:nvPr>
        </p:nvSpPr>
        <p:spPr/>
        <p:txBody>
          <a:bodyPr/>
          <a:lstStyle/>
          <a:p>
            <a:endParaRPr lang="en-US"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2388" y="1960975"/>
            <a:ext cx="2719970" cy="3420407"/>
          </a:xfrm>
          <a:prstGeom prst="rect">
            <a:avLst/>
          </a:prstGeom>
        </p:spPr>
      </p:pic>
    </p:spTree>
    <p:extLst>
      <p:ext uri="{BB962C8B-B14F-4D97-AF65-F5344CB8AC3E}">
        <p14:creationId xmlns:p14="http://schemas.microsoft.com/office/powerpoint/2010/main" val="3563926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569166" y="3079101"/>
            <a:ext cx="8201609" cy="2897127"/>
          </a:xfrm>
        </p:spPr>
        <p:txBody>
          <a:bodyPr/>
          <a:lstStyle/>
          <a:p>
            <a:r>
              <a:rPr lang="en-US" i="1" dirty="0"/>
              <a:t>Ramsey County lens guiding our development</a:t>
            </a:r>
            <a:endParaRPr lang="en-US" sz="2000" i="1" dirty="0"/>
          </a:p>
          <a:p>
            <a:endParaRPr lang="en-US" sz="2000" dirty="0"/>
          </a:p>
        </p:txBody>
      </p:sp>
      <p:sp>
        <p:nvSpPr>
          <p:cNvPr id="5" name="Text Placeholder 4"/>
          <p:cNvSpPr>
            <a:spLocks noGrp="1"/>
          </p:cNvSpPr>
          <p:nvPr>
            <p:ph type="body" sz="quarter" idx="14"/>
          </p:nvPr>
        </p:nvSpPr>
        <p:spPr/>
        <p:txBody>
          <a:bodyPr/>
          <a:lstStyle/>
          <a:p>
            <a:r>
              <a:rPr lang="en-US" dirty="0"/>
              <a:t>More information…</a:t>
            </a:r>
          </a:p>
        </p:txBody>
      </p:sp>
    </p:spTree>
    <p:extLst>
      <p:ext uri="{BB962C8B-B14F-4D97-AF65-F5344CB8AC3E}">
        <p14:creationId xmlns:p14="http://schemas.microsoft.com/office/powerpoint/2010/main" val="763241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58792" y="914400"/>
            <a:ext cx="8183041" cy="5251610"/>
          </a:xfrm>
        </p:spPr>
        <p:txBody>
          <a:bodyPr/>
          <a:lstStyle/>
          <a:p>
            <a:r>
              <a:rPr lang="en-US" b="1" dirty="0"/>
              <a:t>Future Thinking</a:t>
            </a:r>
          </a:p>
          <a:p>
            <a:pPr marL="457200" indent="-457200">
              <a:buFont typeface="Arial" panose="020B0604020202020204" pitchFamily="34" charset="0"/>
              <a:buChar char="•"/>
            </a:pPr>
            <a:r>
              <a:rPr lang="en-US" altLang="en-US" dirty="0"/>
              <a:t>Seeking to improve a robust system</a:t>
            </a:r>
          </a:p>
          <a:p>
            <a:pPr marL="457200" indent="-457200">
              <a:buFont typeface="Arial" panose="020B0604020202020204" pitchFamily="34" charset="0"/>
              <a:buChar char="•"/>
            </a:pPr>
            <a:r>
              <a:rPr lang="en-US" dirty="0"/>
              <a:t>Critical shift in thinking, policy and new technologies to: </a:t>
            </a:r>
          </a:p>
          <a:p>
            <a:pPr marL="120015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Protect the environment;</a:t>
            </a:r>
          </a:p>
          <a:p>
            <a:pPr marL="120015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Ensure success of higher recycling goals;</a:t>
            </a:r>
          </a:p>
          <a:p>
            <a:pPr marL="120015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Keep value of resources local;</a:t>
            </a:r>
          </a:p>
          <a:p>
            <a:pPr marL="120015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Support East Metro economic prosperity goals;</a:t>
            </a:r>
          </a:p>
          <a:p>
            <a:pPr marL="120015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Cost effective.</a:t>
            </a:r>
          </a:p>
          <a:p>
            <a:pPr marL="457200" indent="-457200">
              <a:buFont typeface="Arial" panose="020B0604020202020204" pitchFamily="34" charset="0"/>
              <a:buChar char="•"/>
            </a:pPr>
            <a:endParaRPr lang="en-US" b="1" dirty="0"/>
          </a:p>
        </p:txBody>
      </p:sp>
      <p:sp>
        <p:nvSpPr>
          <p:cNvPr id="3" name="Text Placeholder 2"/>
          <p:cNvSpPr>
            <a:spLocks noGrp="1"/>
          </p:cNvSpPr>
          <p:nvPr>
            <p:ph type="body" sz="quarter" idx="14"/>
          </p:nvPr>
        </p:nvSpPr>
        <p:spPr/>
        <p:txBody>
          <a:bodyPr/>
          <a:lstStyle/>
          <a:p>
            <a:endParaRPr lang="en-US"/>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030518"/>
            <a:ext cx="9144000" cy="1827482"/>
          </a:xfrm>
          <a:prstGeom prst="rect">
            <a:avLst/>
          </a:prstGeom>
        </p:spPr>
      </p:pic>
    </p:spTree>
    <p:extLst>
      <p:ext uri="{BB962C8B-B14F-4D97-AF65-F5344CB8AC3E}">
        <p14:creationId xmlns:p14="http://schemas.microsoft.com/office/powerpoint/2010/main" val="3319811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Ramsey County is unique.</a:t>
            </a:r>
          </a:p>
        </p:txBody>
      </p:sp>
      <p:sp>
        <p:nvSpPr>
          <p:cNvPr id="4" name="Text Placeholder 3"/>
          <p:cNvSpPr>
            <a:spLocks noGrp="1"/>
          </p:cNvSpPr>
          <p:nvPr>
            <p:ph type="body" sz="half" idx="2"/>
          </p:nvPr>
        </p:nvSpPr>
        <p:spPr/>
        <p:txBody>
          <a:bodyPr numCol="2"/>
          <a:lstStyle/>
          <a:p>
            <a:pPr marL="285750" indent="-285750">
              <a:buFont typeface="Arial" panose="020B0604020202020204" pitchFamily="34" charset="0"/>
              <a:buChar char="•"/>
            </a:pPr>
            <a:r>
              <a:rPr lang="en-US" dirty="0"/>
              <a:t>Small in size</a:t>
            </a:r>
          </a:p>
          <a:p>
            <a:pPr marL="285750" indent="-285750">
              <a:buFont typeface="Arial" panose="020B0604020202020204" pitchFamily="34" charset="0"/>
              <a:buChar char="•"/>
            </a:pPr>
            <a:r>
              <a:rPr lang="en-US" dirty="0"/>
              <a:t>Fully developed</a:t>
            </a:r>
          </a:p>
          <a:p>
            <a:pPr marL="285750" indent="-285750">
              <a:buFont typeface="Arial" panose="020B0604020202020204" pitchFamily="34" charset="0"/>
              <a:buChar char="•"/>
            </a:pPr>
            <a:r>
              <a:rPr lang="en-US" dirty="0"/>
              <a:t>Racially diverse </a:t>
            </a:r>
          </a:p>
          <a:p>
            <a:pPr marL="285750" indent="-285750">
              <a:buFont typeface="Arial" panose="020B0604020202020204" pitchFamily="34" charset="0"/>
              <a:buChar char="•"/>
            </a:pPr>
            <a:r>
              <a:rPr lang="en-US" dirty="0"/>
              <a:t>Economically diverse populations</a:t>
            </a:r>
          </a:p>
          <a:p>
            <a:pPr marL="285750" indent="-285750">
              <a:buFont typeface="Arial" panose="020B0604020202020204" pitchFamily="34" charset="0"/>
              <a:buChar char="•"/>
            </a:pPr>
            <a:r>
              <a:rPr lang="en-US" dirty="0"/>
              <a:t>Urban and sub-urban </a:t>
            </a:r>
          </a:p>
          <a:p>
            <a:pPr marL="285750" indent="-285750">
              <a:buFont typeface="Arial" panose="020B0604020202020204" pitchFamily="34" charset="0"/>
              <a:buChar char="•"/>
            </a:pPr>
            <a:r>
              <a:rPr lang="en-US" dirty="0"/>
              <a:t>~ 10% of states population </a:t>
            </a:r>
          </a:p>
        </p:txBody>
      </p:sp>
      <p:sp>
        <p:nvSpPr>
          <p:cNvPr id="5" name="Text Placeholder 4"/>
          <p:cNvSpPr>
            <a:spLocks noGrp="1"/>
          </p:cNvSpPr>
          <p:nvPr>
            <p:ph type="body" sz="quarter" idx="14"/>
          </p:nvPr>
        </p:nvSpPr>
        <p:spPr/>
        <p:txBody>
          <a:bodyPr/>
          <a:lstStyle/>
          <a:p>
            <a:r>
              <a:rPr lang="en-US" dirty="0"/>
              <a:t>County Demographics </a:t>
            </a:r>
          </a:p>
        </p:txBody>
      </p:sp>
      <p:pic>
        <p:nvPicPr>
          <p:cNvPr id="6" name="Picture 2" descr="http://fc05.deviantart.net/fs70/f/2012/193/f/0/saint_paul__minnesota_by_mansonitempls-d56zdx4.jpg"/>
          <p:cNvPicPr>
            <a:picLocks noGrp="1" noChangeAspect="1" noChangeArrowheads="1"/>
          </p:cNvPicPr>
          <p:nvPr>
            <p:ph type="pic" idx="1"/>
          </p:nvPr>
        </p:nvPicPr>
        <p:blipFill>
          <a:blip r:embed="rId2"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509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172519" y="1366129"/>
            <a:ext cx="6253162" cy="4610100"/>
          </a:xfrm>
        </p:spPr>
        <p:txBody>
          <a:bodyPr/>
          <a:lstStyle/>
          <a:p>
            <a:endParaRPr lang="en-US" dirty="0"/>
          </a:p>
          <a:p>
            <a:r>
              <a:rPr lang="en-US" dirty="0"/>
              <a:t>​</a:t>
            </a:r>
          </a:p>
          <a:p>
            <a:endParaRPr lang="en-US" dirty="0"/>
          </a:p>
        </p:txBody>
      </p:sp>
      <p:sp>
        <p:nvSpPr>
          <p:cNvPr id="3" name="Text Placeholder 2"/>
          <p:cNvSpPr>
            <a:spLocks noGrp="1"/>
          </p:cNvSpPr>
          <p:nvPr>
            <p:ph type="body" sz="quarter" idx="14"/>
          </p:nvPr>
        </p:nvSpPr>
        <p:spPr>
          <a:xfrm>
            <a:off x="5276850" y="214310"/>
            <a:ext cx="3613150" cy="269875"/>
          </a:xfrm>
        </p:spPr>
        <p:txBody>
          <a:bodyPr/>
          <a:lstStyle/>
          <a:p>
            <a:endParaRPr lang="en-US" dirty="0"/>
          </a:p>
        </p:txBody>
      </p:sp>
      <p:sp>
        <p:nvSpPr>
          <p:cNvPr id="8" name="Content Placeholder 1"/>
          <p:cNvSpPr txBox="1">
            <a:spLocks/>
          </p:cNvSpPr>
          <p:nvPr/>
        </p:nvSpPr>
        <p:spPr>
          <a:xfrm>
            <a:off x="1914525" y="1366129"/>
            <a:ext cx="6527308" cy="4610100"/>
          </a:xfrm>
          <a:prstGeom prst="rect">
            <a:avLst/>
          </a:prstGeom>
        </p:spPr>
        <p:txBody>
          <a:bodyPr/>
          <a:lstStyle>
            <a:lvl1pPr marL="0" indent="0" algn="l" defTabSz="457200" rtl="0" eaLnBrk="1" latinLnBrk="0" hangingPunct="1">
              <a:spcBef>
                <a:spcPct val="20000"/>
              </a:spcBef>
              <a:buFont typeface="Arial"/>
              <a:buNone/>
              <a:defRPr sz="2800" kern="1200" baseline="0">
                <a:solidFill>
                  <a:srgbClr val="595959"/>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Arial"/>
              </a:rPr>
              <a:t>Blending county goals with recycling goals</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sng" strike="noStrike" kern="1200" cap="none" spc="0" normalizeH="0" baseline="0" noProof="0" dirty="0">
                <a:ln>
                  <a:noFill/>
                </a:ln>
                <a:solidFill>
                  <a:prstClr val="black"/>
                </a:solidFill>
                <a:effectLst/>
                <a:uLnTx/>
                <a:uFillTx/>
                <a:latin typeface="Arial"/>
                <a:ea typeface="+mn-ea"/>
                <a:cs typeface="Arial"/>
              </a:rPr>
              <a:t>Ramsey County Board Goals</a:t>
            </a:r>
          </a:p>
          <a:p>
            <a:pPr marL="514350" marR="0" lvl="0" indent="-514350" algn="l" defTabSz="457200" rtl="0" eaLnBrk="1" fontAlgn="auto" latinLnBrk="0" hangingPunct="1">
              <a:lnSpc>
                <a:spcPct val="100000"/>
              </a:lnSpc>
              <a:spcBef>
                <a:spcPct val="20000"/>
              </a:spcBef>
              <a:spcAft>
                <a:spcPts val="0"/>
              </a:spcAft>
              <a:buClrTx/>
              <a:buSzTx/>
              <a:buFont typeface="Arial"/>
              <a:buAutoNum type="arabicParen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Strengthen individual, family and community health, safety and well-being</a:t>
            </a:r>
          </a:p>
          <a:p>
            <a:pPr marL="514350" marR="0" lvl="0" indent="-514350" algn="l" defTabSz="457200" rtl="0" eaLnBrk="1" fontAlgn="auto" latinLnBrk="0" hangingPunct="1">
              <a:lnSpc>
                <a:spcPct val="100000"/>
              </a:lnSpc>
              <a:spcBef>
                <a:spcPct val="20000"/>
              </a:spcBef>
              <a:spcAft>
                <a:spcPts val="0"/>
              </a:spcAft>
              <a:buClrTx/>
              <a:buSzTx/>
              <a:buFont typeface="Arial"/>
              <a:buAutoNum type="arabicParen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Cultivate economic prosperity and invest in neighborhoods with concentrated financial poverty</a:t>
            </a:r>
          </a:p>
          <a:p>
            <a:pPr marL="514350" marR="0" lvl="0" indent="-514350" algn="l" defTabSz="457200" rtl="0" eaLnBrk="1" fontAlgn="auto" latinLnBrk="0" hangingPunct="1">
              <a:lnSpc>
                <a:spcPct val="100000"/>
              </a:lnSpc>
              <a:spcBef>
                <a:spcPct val="20000"/>
              </a:spcBef>
              <a:spcAft>
                <a:spcPts val="0"/>
              </a:spcAft>
              <a:buClrTx/>
              <a:buSzTx/>
              <a:buFont typeface="Arial"/>
              <a:buAutoNum type="arabicParen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Enhance access to opportunity and mobility for all residents and business</a:t>
            </a:r>
          </a:p>
          <a:p>
            <a:pPr marL="514350" marR="0" lvl="0" indent="-514350" algn="l" defTabSz="457200" rtl="0" eaLnBrk="1" fontAlgn="auto" latinLnBrk="0" hangingPunct="1">
              <a:lnSpc>
                <a:spcPct val="100000"/>
              </a:lnSpc>
              <a:spcBef>
                <a:spcPct val="20000"/>
              </a:spcBef>
              <a:spcAft>
                <a:spcPts val="0"/>
              </a:spcAft>
              <a:buClrTx/>
              <a:buSzTx/>
              <a:buFont typeface="Arial"/>
              <a:buAutoNum type="arabicParen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Model fiscal accountability, transparency and strategic investments</a:t>
            </a:r>
          </a:p>
        </p:txBody>
      </p:sp>
      <p:pic>
        <p:nvPicPr>
          <p:cNvPr id="5" name="Picture 4"/>
          <p:cNvPicPr>
            <a:picLocks noChangeAspect="1"/>
          </p:cNvPicPr>
          <p:nvPr/>
        </p:nvPicPr>
        <p:blipFill>
          <a:blip r:embed="rId3"/>
          <a:stretch>
            <a:fillRect/>
          </a:stretch>
        </p:blipFill>
        <p:spPr>
          <a:xfrm>
            <a:off x="458497" y="1197316"/>
            <a:ext cx="1238250" cy="4162425"/>
          </a:xfrm>
          <a:prstGeom prst="rect">
            <a:avLst/>
          </a:prstGeom>
        </p:spPr>
      </p:pic>
    </p:spTree>
    <p:extLst>
      <p:ext uri="{BB962C8B-B14F-4D97-AF65-F5344CB8AC3E}">
        <p14:creationId xmlns:p14="http://schemas.microsoft.com/office/powerpoint/2010/main" val="1812712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347049" y="1366129"/>
            <a:ext cx="5542950" cy="4610100"/>
          </a:xfrm>
        </p:spPr>
        <p:txBody>
          <a:bodyPr/>
          <a:lstStyle/>
          <a:p>
            <a:r>
              <a:rPr lang="en-US" b="1" dirty="0"/>
              <a:t>Environmental Factors</a:t>
            </a:r>
          </a:p>
          <a:p>
            <a:pPr marL="457200" lvl="0" indent="-457200">
              <a:buFont typeface="Arial" panose="020B0604020202020204" pitchFamily="34" charset="0"/>
              <a:buChar char="•"/>
            </a:pPr>
            <a:r>
              <a:rPr lang="en-US" dirty="0"/>
              <a:t>Climate Change and Mitigation</a:t>
            </a:r>
          </a:p>
          <a:p>
            <a:pPr marL="457200" lvl="0" indent="-457200">
              <a:buFont typeface="Arial" panose="020B0604020202020204" pitchFamily="34" charset="0"/>
              <a:buChar char="•"/>
            </a:pPr>
            <a:r>
              <a:rPr lang="en-US" dirty="0"/>
              <a:t>Conservation of Resources</a:t>
            </a:r>
          </a:p>
          <a:p>
            <a:pPr marL="1200150" lvl="1" indent="-457200">
              <a:buFont typeface="Arial" panose="020B0604020202020204" pitchFamily="34" charset="0"/>
              <a:buChar char="•"/>
            </a:pPr>
            <a:r>
              <a:rPr lang="en-US" dirty="0"/>
              <a:t>Materials</a:t>
            </a:r>
          </a:p>
          <a:p>
            <a:pPr marL="1200150" lvl="1" indent="-457200">
              <a:buFont typeface="Arial" panose="020B0604020202020204" pitchFamily="34" charset="0"/>
              <a:buChar char="•"/>
            </a:pPr>
            <a:r>
              <a:rPr lang="en-US" dirty="0"/>
              <a:t>Energy</a:t>
            </a:r>
          </a:p>
          <a:p>
            <a:pPr marL="457200" indent="-457200">
              <a:buFont typeface="Arial" panose="020B0604020202020204" pitchFamily="34" charset="0"/>
              <a:buChar char="•"/>
            </a:pPr>
            <a:r>
              <a:rPr lang="en-US" dirty="0"/>
              <a:t>Air Quality</a:t>
            </a:r>
          </a:p>
          <a:p>
            <a:pPr marL="457200" indent="-457200">
              <a:buFont typeface="Arial" panose="020B0604020202020204" pitchFamily="34" charset="0"/>
              <a:buChar char="•"/>
            </a:pPr>
            <a:r>
              <a:rPr lang="en-US" dirty="0"/>
              <a:t>Greenhouse Gas Emissions</a:t>
            </a:r>
          </a:p>
          <a:p>
            <a:pPr marL="457200" indent="-457200">
              <a:buFont typeface="Arial" panose="020B0604020202020204" pitchFamily="34" charset="0"/>
              <a:buChar char="•"/>
            </a:pPr>
            <a:r>
              <a:rPr lang="en-US" dirty="0"/>
              <a:t>Groundwater Protection</a:t>
            </a:r>
          </a:p>
          <a:p>
            <a:pPr marL="457200" indent="-457200">
              <a:buFont typeface="Arial" panose="020B0604020202020204" pitchFamily="34" charset="0"/>
              <a:buChar char="•"/>
            </a:pPr>
            <a:endParaRPr lang="en-US" dirty="0"/>
          </a:p>
        </p:txBody>
      </p:sp>
      <p:sp>
        <p:nvSpPr>
          <p:cNvPr id="3" name="Text Placeholder 2"/>
          <p:cNvSpPr>
            <a:spLocks noGrp="1"/>
          </p:cNvSpPr>
          <p:nvPr>
            <p:ph type="body" sz="quarter" idx="14"/>
          </p:nvPr>
        </p:nvSpPr>
        <p:spPr/>
        <p:txBody>
          <a:bodyPr/>
          <a:lstStyle/>
          <a:p>
            <a:endParaRPr lang="en-US"/>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4286" y="2122098"/>
            <a:ext cx="3122763" cy="2415396"/>
          </a:xfrm>
          <a:prstGeom prst="rect">
            <a:avLst/>
          </a:prstGeom>
        </p:spPr>
      </p:pic>
    </p:spTree>
    <p:extLst>
      <p:ext uri="{BB962C8B-B14F-4D97-AF65-F5344CB8AC3E}">
        <p14:creationId xmlns:p14="http://schemas.microsoft.com/office/powerpoint/2010/main" val="872396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674852" y="845389"/>
            <a:ext cx="5215147" cy="5130840"/>
          </a:xfrm>
        </p:spPr>
        <p:txBody>
          <a:bodyPr/>
          <a:lstStyle/>
          <a:p>
            <a:r>
              <a:rPr lang="en-US" b="1" dirty="0"/>
              <a:t>Equity Factors</a:t>
            </a:r>
          </a:p>
          <a:p>
            <a:pPr marL="457200" indent="-457200">
              <a:buFont typeface="Arial" panose="020B0604020202020204" pitchFamily="34" charset="0"/>
              <a:buChar char="•"/>
            </a:pPr>
            <a:r>
              <a:rPr lang="en-US" dirty="0"/>
              <a:t>Adding to Environmental Justice considerations to include:</a:t>
            </a:r>
          </a:p>
          <a:p>
            <a:pPr marL="120015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Health Equity </a:t>
            </a:r>
          </a:p>
          <a:p>
            <a:pPr marL="120015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Racial Equity</a:t>
            </a:r>
          </a:p>
          <a:p>
            <a:pPr marL="120015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Economic Equity </a:t>
            </a:r>
          </a:p>
          <a:p>
            <a:pPr marL="120015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Cultural Equity </a:t>
            </a:r>
          </a:p>
          <a:p>
            <a:pPr marL="457200" indent="-457200">
              <a:buFont typeface="Arial" panose="020B0604020202020204" pitchFamily="34" charset="0"/>
              <a:buChar char="•"/>
            </a:pPr>
            <a:r>
              <a:rPr lang="en-US" dirty="0"/>
              <a:t>Moving past just end disposal to opportunities, education, resources, programs, i.e. </a:t>
            </a:r>
          </a:p>
        </p:txBody>
      </p:sp>
      <p:sp>
        <p:nvSpPr>
          <p:cNvPr id="3" name="Text Placeholder 2"/>
          <p:cNvSpPr>
            <a:spLocks noGrp="1"/>
          </p:cNvSpPr>
          <p:nvPr>
            <p:ph type="body" sz="quarter" idx="14"/>
          </p:nvPr>
        </p:nvSpPr>
        <p:spPr/>
        <p:txBody>
          <a:bodyPr/>
          <a:lstStyle/>
          <a:p>
            <a:endParaRPr lang="en-US"/>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6481" y="2635913"/>
            <a:ext cx="3684099" cy="2091363"/>
          </a:xfrm>
          <a:prstGeom prst="rect">
            <a:avLst/>
          </a:prstGeom>
        </p:spPr>
      </p:pic>
    </p:spTree>
    <p:extLst>
      <p:ext uri="{BB962C8B-B14F-4D97-AF65-F5344CB8AC3E}">
        <p14:creationId xmlns:p14="http://schemas.microsoft.com/office/powerpoint/2010/main" val="2771938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503853" y="1007706"/>
            <a:ext cx="4848712" cy="4968523"/>
          </a:xfrm>
        </p:spPr>
        <p:txBody>
          <a:bodyPr/>
          <a:lstStyle/>
          <a:p>
            <a:r>
              <a:rPr lang="en-US" b="1" dirty="0"/>
              <a:t>Input from our residents, business and stakeholders</a:t>
            </a:r>
          </a:p>
          <a:p>
            <a:pPr marL="457200" indent="-457200">
              <a:buFont typeface="Arial" panose="020B0604020202020204" pitchFamily="34" charset="0"/>
              <a:buChar char="•"/>
            </a:pPr>
            <a:r>
              <a:rPr lang="en-US" sz="2400" dirty="0">
                <a:solidFill>
                  <a:schemeClr val="tx1"/>
                </a:solidFill>
              </a:rPr>
              <a:t>Presenting at community meetings, business chamber events</a:t>
            </a:r>
          </a:p>
          <a:p>
            <a:pPr marL="457200" indent="-457200">
              <a:buFont typeface="Arial" panose="020B0604020202020204" pitchFamily="34" charset="0"/>
              <a:buChar char="•"/>
            </a:pPr>
            <a:r>
              <a:rPr lang="en-US" sz="2400" dirty="0">
                <a:solidFill>
                  <a:schemeClr val="tx1"/>
                </a:solidFill>
              </a:rPr>
              <a:t>Hosting an Advisory Committee</a:t>
            </a:r>
          </a:p>
          <a:p>
            <a:pPr marL="457200" indent="-457200">
              <a:buFont typeface="Arial" panose="020B0604020202020204" pitchFamily="34" charset="0"/>
              <a:buChar char="•"/>
            </a:pPr>
            <a:r>
              <a:rPr lang="en-US" sz="2400" dirty="0">
                <a:solidFill>
                  <a:schemeClr val="tx1"/>
                </a:solidFill>
              </a:rPr>
              <a:t>Annually surveys </a:t>
            </a:r>
          </a:p>
          <a:p>
            <a:pPr marL="457200" indent="-457200">
              <a:buFont typeface="Arial" panose="020B0604020202020204" pitchFamily="34" charset="0"/>
              <a:buChar char="•"/>
            </a:pPr>
            <a:r>
              <a:rPr lang="en-US" sz="2400" dirty="0">
                <a:solidFill>
                  <a:schemeClr val="tx1"/>
                </a:solidFill>
              </a:rPr>
              <a:t>Social media and online</a:t>
            </a:r>
          </a:p>
          <a:p>
            <a:endParaRPr lang="en-US" sz="1200" b="1" dirty="0"/>
          </a:p>
          <a:p>
            <a:r>
              <a:rPr lang="en-US" b="1" dirty="0"/>
              <a:t>We want to hear from you!</a:t>
            </a:r>
          </a:p>
          <a:p>
            <a:pPr marL="457200" indent="-457200">
              <a:buFont typeface="Arial" panose="020B0604020202020204" pitchFamily="34" charset="0"/>
              <a:buChar char="•"/>
            </a:pPr>
            <a:r>
              <a:rPr lang="en-US" dirty="0"/>
              <a:t>Survey </a:t>
            </a:r>
          </a:p>
          <a:p>
            <a:pPr marL="457200" indent="-457200">
              <a:buFont typeface="Arial" panose="020B0604020202020204" pitchFamily="34" charset="0"/>
              <a:buChar char="•"/>
            </a:pPr>
            <a:r>
              <a:rPr lang="en-US" dirty="0"/>
              <a:t>Dot activities </a:t>
            </a:r>
          </a:p>
        </p:txBody>
      </p:sp>
      <p:sp>
        <p:nvSpPr>
          <p:cNvPr id="3" name="Text Placeholder 2"/>
          <p:cNvSpPr>
            <a:spLocks noGrp="1"/>
          </p:cNvSpPr>
          <p:nvPr>
            <p:ph type="body" sz="quarter" idx="14"/>
          </p:nvPr>
        </p:nvSpPr>
        <p:spPr/>
        <p:txBody>
          <a:bodyPr/>
          <a:lstStyle/>
          <a:p>
            <a:endParaRPr lang="en-US"/>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52564" y="2183364"/>
            <a:ext cx="3035559" cy="2276669"/>
          </a:xfrm>
          <a:prstGeom prst="rect">
            <a:avLst/>
          </a:prstGeom>
        </p:spPr>
      </p:pic>
    </p:spTree>
    <p:extLst>
      <p:ext uri="{BB962C8B-B14F-4D97-AF65-F5344CB8AC3E}">
        <p14:creationId xmlns:p14="http://schemas.microsoft.com/office/powerpoint/2010/main" val="15662430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569166" y="1366129"/>
            <a:ext cx="8201609" cy="4610100"/>
          </a:xfrm>
        </p:spPr>
        <p:txBody>
          <a:bodyPr/>
          <a:lstStyle/>
          <a:p>
            <a:r>
              <a:rPr lang="en-US" dirty="0"/>
              <a:t>Kate Bartelt, Solid Waste Supervisor	</a:t>
            </a:r>
          </a:p>
          <a:p>
            <a:r>
              <a:rPr lang="en-US" dirty="0"/>
              <a:t>651-266-1165</a:t>
            </a:r>
          </a:p>
          <a:p>
            <a:r>
              <a:rPr lang="en-US" dirty="0">
                <a:hlinkClick r:id="rId2"/>
              </a:rPr>
              <a:t>Kate.Bartelt@co.ramsey.mn.us</a:t>
            </a:r>
            <a:endParaRPr lang="en-US" dirty="0"/>
          </a:p>
          <a:p>
            <a:endParaRPr lang="en-US" dirty="0"/>
          </a:p>
          <a:p>
            <a:r>
              <a:rPr lang="en-US" sz="2000" dirty="0"/>
              <a:t>Master Plan – </a:t>
            </a:r>
            <a:r>
              <a:rPr lang="en-US" sz="2000" dirty="0">
                <a:hlinkClick r:id="rId3"/>
              </a:rPr>
              <a:t>www.RamseyRecycles.com/MasterPlan</a:t>
            </a:r>
            <a:r>
              <a:rPr lang="en-US" sz="2000" dirty="0"/>
              <a:t> </a:t>
            </a:r>
          </a:p>
          <a:p>
            <a:r>
              <a:rPr lang="en-US" sz="2000" dirty="0"/>
              <a:t>Waste Processing – </a:t>
            </a:r>
            <a:r>
              <a:rPr lang="en-US" sz="2000" dirty="0">
                <a:hlinkClick r:id="rId4"/>
              </a:rPr>
              <a:t>www.MoreValueLessTrash.com</a:t>
            </a:r>
            <a:r>
              <a:rPr lang="en-US" sz="2000" dirty="0"/>
              <a:t> </a:t>
            </a:r>
          </a:p>
          <a:p>
            <a:r>
              <a:rPr lang="en-US" sz="2000" dirty="0"/>
              <a:t>Residential Recycling – </a:t>
            </a:r>
            <a:r>
              <a:rPr lang="en-US" sz="2000" dirty="0">
                <a:hlinkClick r:id="rId5"/>
              </a:rPr>
              <a:t>www.RamseyRecycles.com</a:t>
            </a:r>
            <a:r>
              <a:rPr lang="en-US" sz="2000" dirty="0"/>
              <a:t> </a:t>
            </a:r>
          </a:p>
          <a:p>
            <a:r>
              <a:rPr lang="en-US" sz="2000" dirty="0"/>
              <a:t>Business Recycling – </a:t>
            </a:r>
            <a:r>
              <a:rPr lang="en-US" sz="2000" dirty="0">
                <a:hlinkClick r:id="rId6"/>
              </a:rPr>
              <a:t>www.BizRecycling.com</a:t>
            </a:r>
            <a:endParaRPr lang="en-US" sz="2000" dirty="0"/>
          </a:p>
          <a:p>
            <a:endParaRPr lang="en-US" sz="2000" dirty="0"/>
          </a:p>
        </p:txBody>
      </p:sp>
      <p:sp>
        <p:nvSpPr>
          <p:cNvPr id="5" name="Text Placeholder 4"/>
          <p:cNvSpPr>
            <a:spLocks noGrp="1"/>
          </p:cNvSpPr>
          <p:nvPr>
            <p:ph type="body" sz="quarter" idx="14"/>
          </p:nvPr>
        </p:nvSpPr>
        <p:spPr/>
        <p:txBody>
          <a:bodyPr/>
          <a:lstStyle/>
          <a:p>
            <a:r>
              <a:rPr lang="en-US" dirty="0"/>
              <a:t>More information…</a:t>
            </a:r>
          </a:p>
        </p:txBody>
      </p:sp>
    </p:spTree>
    <p:extLst>
      <p:ext uri="{BB962C8B-B14F-4D97-AF65-F5344CB8AC3E}">
        <p14:creationId xmlns:p14="http://schemas.microsoft.com/office/powerpoint/2010/main" val="18713465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569166" y="3079101"/>
            <a:ext cx="8201609" cy="2897127"/>
          </a:xfrm>
        </p:spPr>
        <p:txBody>
          <a:bodyPr/>
          <a:lstStyle/>
          <a:p>
            <a:r>
              <a:rPr lang="en-US" i="1" dirty="0"/>
              <a:t>Resource slides and information on key elements of the Ramsey County Solid Waste System </a:t>
            </a:r>
            <a:endParaRPr lang="en-US" sz="2000" i="1" dirty="0"/>
          </a:p>
          <a:p>
            <a:endParaRPr lang="en-US" sz="2000" dirty="0"/>
          </a:p>
        </p:txBody>
      </p:sp>
      <p:sp>
        <p:nvSpPr>
          <p:cNvPr id="5" name="Text Placeholder 4"/>
          <p:cNvSpPr>
            <a:spLocks noGrp="1"/>
          </p:cNvSpPr>
          <p:nvPr>
            <p:ph type="body" sz="quarter" idx="14"/>
          </p:nvPr>
        </p:nvSpPr>
        <p:spPr/>
        <p:txBody>
          <a:bodyPr/>
          <a:lstStyle/>
          <a:p>
            <a:r>
              <a:rPr lang="en-US" dirty="0"/>
              <a:t>More information…</a:t>
            </a:r>
          </a:p>
        </p:txBody>
      </p:sp>
    </p:spTree>
    <p:extLst>
      <p:ext uri="{BB962C8B-B14F-4D97-AF65-F5344CB8AC3E}">
        <p14:creationId xmlns:p14="http://schemas.microsoft.com/office/powerpoint/2010/main" val="40822536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654352" y="987552"/>
            <a:ext cx="6489647" cy="4988677"/>
          </a:xfrm>
        </p:spPr>
        <p:txBody>
          <a:bodyPr/>
          <a:lstStyle/>
          <a:p>
            <a:r>
              <a:rPr lang="en-US" b="1" dirty="0"/>
              <a:t>Garbage is classified into a few basic categories, defined in Minnesota law:</a:t>
            </a:r>
          </a:p>
          <a:p>
            <a:pPr marL="457200" indent="-457200">
              <a:buFont typeface="Arial" panose="020B0604020202020204" pitchFamily="34" charset="0"/>
              <a:buChar char="•"/>
            </a:pPr>
            <a:r>
              <a:rPr lang="en-US" i="1" dirty="0"/>
              <a:t>Residential</a:t>
            </a:r>
            <a:r>
              <a:rPr lang="en-US" dirty="0"/>
              <a:t> – from homes</a:t>
            </a:r>
          </a:p>
          <a:p>
            <a:pPr marL="457200" indent="-457200">
              <a:buFont typeface="Arial" panose="020B0604020202020204" pitchFamily="34" charset="0"/>
              <a:buChar char="•"/>
            </a:pPr>
            <a:r>
              <a:rPr lang="en-US" i="1" dirty="0"/>
              <a:t>Commercial</a:t>
            </a:r>
            <a:r>
              <a:rPr lang="en-US" dirty="0"/>
              <a:t> – from businesses</a:t>
            </a:r>
          </a:p>
          <a:p>
            <a:pPr marL="457200" indent="-457200">
              <a:buFont typeface="Arial" panose="020B0604020202020204" pitchFamily="34" charset="0"/>
              <a:buChar char="•"/>
            </a:pPr>
            <a:r>
              <a:rPr lang="en-US" i="1" dirty="0"/>
              <a:t>Industrial</a:t>
            </a:r>
            <a:r>
              <a:rPr lang="en-US" dirty="0"/>
              <a:t> – from manufacturing</a:t>
            </a:r>
          </a:p>
          <a:p>
            <a:pPr marL="457200" indent="-457200">
              <a:buFont typeface="Arial" panose="020B0604020202020204" pitchFamily="34" charset="0"/>
              <a:buChar char="•"/>
            </a:pPr>
            <a:r>
              <a:rPr lang="en-US" i="1" dirty="0"/>
              <a:t>Construction &amp; Demolition </a:t>
            </a:r>
            <a:r>
              <a:rPr lang="en-US" dirty="0"/>
              <a:t>– from all of the above</a:t>
            </a:r>
          </a:p>
          <a:p>
            <a:endParaRPr lang="en-US" dirty="0"/>
          </a:p>
          <a:p>
            <a:r>
              <a:rPr lang="en-US" sz="2400" dirty="0"/>
              <a:t>Municipal solid waste, industrial waste, construction waste, and demolition waste are all defined in state and federal regulations.</a:t>
            </a:r>
          </a:p>
        </p:txBody>
      </p:sp>
      <p:sp>
        <p:nvSpPr>
          <p:cNvPr id="3" name="Text Placeholder 2"/>
          <p:cNvSpPr>
            <a:spLocks noGrp="1"/>
          </p:cNvSpPr>
          <p:nvPr>
            <p:ph type="body" sz="quarter" idx="14"/>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148694"/>
            <a:ext cx="2654353" cy="2020970"/>
          </a:xfrm>
          <a:prstGeom prst="rect">
            <a:avLst/>
          </a:prstGeom>
        </p:spPr>
      </p:pic>
    </p:spTree>
    <p:extLst>
      <p:ext uri="{BB962C8B-B14F-4D97-AF65-F5344CB8AC3E}">
        <p14:creationId xmlns:p14="http://schemas.microsoft.com/office/powerpoint/2010/main" val="22714064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sz="quarter" idx="13"/>
          </p:nvPr>
        </p:nvSpPr>
        <p:spPr>
          <a:xfrm>
            <a:off x="3127931" y="749808"/>
            <a:ext cx="2938779" cy="5226421"/>
          </a:xfrm>
        </p:spPr>
        <p:txBody>
          <a:bodyPr/>
          <a:lstStyle/>
          <a:p>
            <a:pPr algn="ctr"/>
            <a:r>
              <a:rPr lang="en-US" b="1" dirty="0"/>
              <a:t>Where Waste Goes Now</a:t>
            </a:r>
          </a:p>
        </p:txBody>
      </p:sp>
      <p:sp>
        <p:nvSpPr>
          <p:cNvPr id="14" name="Text Placeholder 13"/>
          <p:cNvSpPr>
            <a:spLocks noGrp="1"/>
          </p:cNvSpPr>
          <p:nvPr>
            <p:ph type="body" sz="quarter" idx="14"/>
          </p:nvPr>
        </p:nvSpPr>
        <p:spPr/>
        <p:txBody>
          <a:bodyPr/>
          <a:lstStyle/>
          <a:p>
            <a:endParaRPr lang="en-US"/>
          </a:p>
        </p:txBody>
      </p:sp>
      <p:sp>
        <p:nvSpPr>
          <p:cNvPr id="4" name="Title 3"/>
          <p:cNvSpPr>
            <a:spLocks noGrp="1"/>
          </p:cNvSpPr>
          <p:nvPr>
            <p:ph type="title" idx="4294967295"/>
          </p:nvPr>
        </p:nvSpPr>
        <p:spPr>
          <a:xfrm>
            <a:off x="0" y="381000"/>
            <a:ext cx="2667000" cy="1789113"/>
          </a:xfrm>
        </p:spPr>
        <p:txBody>
          <a:bodyPr>
            <a:normAutofit fontScale="90000"/>
          </a:bodyPr>
          <a:lstStyle/>
          <a:p>
            <a:r>
              <a:rPr lang="en-US" dirty="0">
                <a:latin typeface="Arial" panose="020B0604020202020204" pitchFamily="34" charset="0"/>
                <a:cs typeface="Arial" panose="020B0604020202020204" pitchFamily="34" charset="0"/>
              </a:rPr>
              <a:t>Where waste goes now</a:t>
            </a:r>
          </a:p>
        </p:txBody>
      </p:sp>
      <p:pic>
        <p:nvPicPr>
          <p:cNvPr id="5" name="Picture 4" descr="P:\rrp (hsc)\pictures\landfills, etc\BFIworkingface79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57687" y="4495800"/>
            <a:ext cx="2667000" cy="2079625"/>
          </a:xfrm>
          <a:prstGeom prst="rect">
            <a:avLst/>
          </a:prstGeom>
          <a:noFill/>
        </p:spPr>
      </p:pic>
      <p:pic>
        <p:nvPicPr>
          <p:cNvPr id="6" name="Picture 2" descr="N:\photographs\Tennis MRF\Big pictur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095" y="336959"/>
            <a:ext cx="2775882" cy="2073344"/>
          </a:xfrm>
          <a:prstGeom prst="rect">
            <a:avLst/>
          </a:prstGeom>
          <a:noFill/>
          <a:effectLst>
            <a:outerShdw blurRad="558800" dist="139700" dir="2700000" algn="tl" rotWithShape="0">
              <a:prstClr val="black">
                <a:alpha val="98000"/>
              </a:prstClr>
            </a:outerShdw>
          </a:effectLst>
        </p:spPr>
      </p:pic>
      <p:pic>
        <p:nvPicPr>
          <p:cNvPr id="7" name="Picture 8" descr="P7300218.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09521" y="247324"/>
            <a:ext cx="2563329" cy="1922497"/>
          </a:xfrm>
          <a:prstGeom prst="rect">
            <a:avLst/>
          </a:prstGeom>
          <a:noFill/>
          <a:ln w="9525">
            <a:noFill/>
            <a:miter lim="800000"/>
            <a:headEnd/>
            <a:tailEnd/>
          </a:ln>
          <a:effectLst>
            <a:outerShdw blurRad="558800" dist="139700" dir="2700000" algn="tl" rotWithShape="0">
              <a:prstClr val="black">
                <a:alpha val="72000"/>
              </a:prstClr>
            </a:outerShdw>
          </a:effectLst>
        </p:spPr>
      </p:pic>
      <p:pic>
        <p:nvPicPr>
          <p:cNvPr id="8" name="Picture 4" descr="P7300387.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8029" y="2667000"/>
            <a:ext cx="2729948" cy="2047461"/>
          </a:xfrm>
          <a:prstGeom prst="rect">
            <a:avLst/>
          </a:prstGeom>
          <a:noFill/>
          <a:ln w="9525">
            <a:noFill/>
            <a:miter lim="800000"/>
            <a:headEnd/>
            <a:tailEnd/>
          </a:ln>
          <a:effectLst>
            <a:outerShdw blurRad="558800" dist="139700" dir="2700000" algn="tl" rotWithShape="0">
              <a:prstClr val="black">
                <a:alpha val="72000"/>
              </a:prstClr>
            </a:outerShdw>
          </a:effectLst>
        </p:spPr>
      </p:pic>
      <p:pic>
        <p:nvPicPr>
          <p:cNvPr id="9" name="Picture 2" descr="N:\rrp\ClipArt\Newport photo.bmp"/>
          <p:cNvPicPr>
            <a:picLocks noChangeAspect="1" noChangeArrowheads="1"/>
          </p:cNvPicPr>
          <p:nvPr/>
        </p:nvPicPr>
        <p:blipFill>
          <a:blip r:embed="rId7" cstate="screen">
            <a:extLst>
              <a:ext uri="{28A0092B-C50C-407E-A947-70E740481C1C}">
                <a14:useLocalDpi xmlns:a14="http://schemas.microsoft.com/office/drawing/2010/main"/>
              </a:ext>
            </a:extLst>
          </a:blip>
          <a:srcRect l="13142" t="27586" r="26666" b="941"/>
          <a:stretch>
            <a:fillRect/>
          </a:stretch>
        </p:blipFill>
        <p:spPr bwMode="auto">
          <a:xfrm>
            <a:off x="6352726" y="2439238"/>
            <a:ext cx="2476921" cy="1787145"/>
          </a:xfrm>
          <a:prstGeom prst="rect">
            <a:avLst/>
          </a:prstGeom>
          <a:noFill/>
          <a:ln w="9525">
            <a:noFill/>
            <a:miter lim="800000"/>
            <a:headEnd/>
            <a:tailEnd/>
          </a:ln>
          <a:effectLst>
            <a:outerShdw blurRad="558800" dist="139700" dir="2700000" algn="tl" rotWithShape="0">
              <a:prstClr val="black">
                <a:alpha val="72000"/>
              </a:prstClr>
            </a:outerShdw>
          </a:effectLst>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27931" y="2487052"/>
            <a:ext cx="2786592" cy="2089944"/>
          </a:xfrm>
          <a:prstGeom prst="rect">
            <a:avLst/>
          </a:prstGeom>
          <a:effectLst>
            <a:outerShdw blurRad="558800" dist="139700" dir="2700000" algn="ctr" rotWithShape="0">
              <a:srgbClr val="000000">
                <a:alpha val="72000"/>
              </a:srgbClr>
            </a:outerShdw>
          </a:effectLst>
        </p:spPr>
      </p:pic>
      <p:pic>
        <p:nvPicPr>
          <p:cNvPr id="11" name="Picture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8029" y="4918817"/>
            <a:ext cx="2729948" cy="1808147"/>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221019" y="4827527"/>
            <a:ext cx="2667000" cy="1990725"/>
          </a:xfrm>
          <a:prstGeom prst="rect">
            <a:avLst/>
          </a:prstGeom>
        </p:spPr>
      </p:pic>
    </p:spTree>
    <p:extLst>
      <p:ext uri="{BB962C8B-B14F-4D97-AF65-F5344CB8AC3E}">
        <p14:creationId xmlns:p14="http://schemas.microsoft.com/office/powerpoint/2010/main" val="107668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950897" y="1366129"/>
            <a:ext cx="4490935" cy="4610100"/>
          </a:xfrm>
        </p:spPr>
        <p:txBody>
          <a:bodyPr/>
          <a:lstStyle/>
          <a:p>
            <a:r>
              <a:rPr lang="en-US" b="1" dirty="0"/>
              <a:t>Household Hazardous Waste</a:t>
            </a:r>
          </a:p>
          <a:p>
            <a:pPr marL="457200" indent="-457200">
              <a:buFont typeface="Arial" panose="020B0604020202020204" pitchFamily="34" charset="0"/>
              <a:buChar char="•"/>
            </a:pPr>
            <a:r>
              <a:rPr lang="en-US" dirty="0"/>
              <a:t>Permanent program since 1991</a:t>
            </a:r>
          </a:p>
          <a:p>
            <a:pPr marL="457200" indent="-457200">
              <a:buFont typeface="Arial" panose="020B0604020202020204" pitchFamily="34" charset="0"/>
              <a:buChar char="•"/>
            </a:pPr>
            <a:r>
              <a:rPr lang="en-US" dirty="0"/>
              <a:t>Year-round sites with seasonal satellite sites</a:t>
            </a:r>
          </a:p>
          <a:p>
            <a:pPr marL="457200" indent="-457200">
              <a:buFont typeface="Arial" panose="020B0604020202020204" pitchFamily="34" charset="0"/>
              <a:buChar char="•"/>
            </a:pPr>
            <a:r>
              <a:rPr lang="en-US" dirty="0"/>
              <a:t>Operated by contractor </a:t>
            </a:r>
          </a:p>
          <a:p>
            <a:pPr marL="457200" indent="-457200">
              <a:buFont typeface="Arial" panose="020B0604020202020204" pitchFamily="34" charset="0"/>
              <a:buChar char="•"/>
            </a:pPr>
            <a:r>
              <a:rPr lang="en-US" dirty="0"/>
              <a:t>Separate collection opportunities exist for medicine collection with County Sherriff’s.  </a:t>
            </a:r>
          </a:p>
        </p:txBody>
      </p:sp>
      <p:sp>
        <p:nvSpPr>
          <p:cNvPr id="3" name="Text Placeholder 2"/>
          <p:cNvSpPr>
            <a:spLocks noGrp="1"/>
          </p:cNvSpPr>
          <p:nvPr>
            <p:ph type="body" sz="quarter" idx="14"/>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7326" y="2094105"/>
            <a:ext cx="3683572" cy="2762679"/>
          </a:xfrm>
          <a:prstGeom prst="rect">
            <a:avLst/>
          </a:prstGeom>
        </p:spPr>
      </p:pic>
    </p:spTree>
    <p:extLst>
      <p:ext uri="{BB962C8B-B14F-4D97-AF65-F5344CB8AC3E}">
        <p14:creationId xmlns:p14="http://schemas.microsoft.com/office/powerpoint/2010/main" val="36278549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036497" y="1366129"/>
            <a:ext cx="5405335" cy="4610100"/>
          </a:xfrm>
        </p:spPr>
        <p:txBody>
          <a:bodyPr/>
          <a:lstStyle/>
          <a:p>
            <a:r>
              <a:rPr lang="en-US" b="1" dirty="0"/>
              <a:t>Electronics</a:t>
            </a:r>
          </a:p>
          <a:p>
            <a:pPr marL="457200" indent="-457200">
              <a:buFont typeface="Arial" panose="020B0604020202020204" pitchFamily="34" charset="0"/>
              <a:buChar char="•"/>
            </a:pPr>
            <a:r>
              <a:rPr lang="en-US" dirty="0"/>
              <a:t>Electronics are increasingly being recycled.  </a:t>
            </a:r>
          </a:p>
          <a:p>
            <a:pPr marL="457200" indent="-457200">
              <a:buFont typeface="Arial" panose="020B0604020202020204" pitchFamily="34" charset="0"/>
              <a:buChar char="•"/>
            </a:pPr>
            <a:r>
              <a:rPr lang="en-US" dirty="0"/>
              <a:t>Product stewardship approach to electronics recycling: collection provided for by private sector.</a:t>
            </a:r>
          </a:p>
          <a:p>
            <a:pPr marL="120015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Many locations for recycling exist.</a:t>
            </a:r>
          </a:p>
          <a:p>
            <a:pPr marL="120015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Cost for recycling varies </a:t>
            </a:r>
          </a:p>
          <a:p>
            <a:pPr marL="457200" indent="-457200">
              <a:buFont typeface="Arial" panose="020B0604020202020204" pitchFamily="34" charset="0"/>
              <a:buChar char="•"/>
            </a:pPr>
            <a:endParaRPr lang="en-US" dirty="0"/>
          </a:p>
        </p:txBody>
      </p:sp>
      <p:sp>
        <p:nvSpPr>
          <p:cNvPr id="3" name="Text Placeholder 2"/>
          <p:cNvSpPr>
            <a:spLocks noGrp="1"/>
          </p:cNvSpPr>
          <p:nvPr>
            <p:ph type="body" sz="quarter" idx="14"/>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209" y="2492692"/>
            <a:ext cx="2700266" cy="1803778"/>
          </a:xfrm>
          <a:prstGeom prst="rect">
            <a:avLst/>
          </a:prstGeom>
        </p:spPr>
      </p:pic>
    </p:spTree>
    <p:extLst>
      <p:ext uri="{BB962C8B-B14F-4D97-AF65-F5344CB8AC3E}">
        <p14:creationId xmlns:p14="http://schemas.microsoft.com/office/powerpoint/2010/main" val="2640091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564444" y="1185506"/>
            <a:ext cx="7877389" cy="5215294"/>
          </a:xfrm>
        </p:spPr>
        <p:txBody>
          <a:bodyPr numCol="2"/>
          <a:lstStyle/>
          <a:p>
            <a:pPr marL="342900" indent="-342900">
              <a:buFont typeface="Arial" panose="020B0604020202020204" pitchFamily="34" charset="0"/>
              <a:buChar char="•"/>
            </a:pPr>
            <a:r>
              <a:rPr lang="en-US" sz="2000" dirty="0"/>
              <a:t>Population: 538,000</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Race</a:t>
            </a:r>
          </a:p>
          <a:p>
            <a:pPr marL="1085850" lvl="1" indent="-342900">
              <a:buFont typeface="Arial" panose="020B0604020202020204" pitchFamily="34" charset="0"/>
              <a:buChar char="•"/>
            </a:pPr>
            <a:r>
              <a:rPr lang="en-US" sz="1800" dirty="0"/>
              <a:t>64% White (81%)</a:t>
            </a:r>
          </a:p>
          <a:p>
            <a:pPr marL="1028700" lvl="1">
              <a:buFont typeface="Arial" panose="020B0604020202020204" pitchFamily="34" charset="0"/>
              <a:buChar char="•"/>
            </a:pPr>
            <a:r>
              <a:rPr lang="en-US" sz="1800" dirty="0"/>
              <a:t>14% Asian</a:t>
            </a:r>
          </a:p>
          <a:p>
            <a:pPr marL="1028700" lvl="1">
              <a:buFont typeface="Arial" panose="020B0604020202020204" pitchFamily="34" charset="0"/>
              <a:buChar char="•"/>
            </a:pPr>
            <a:r>
              <a:rPr lang="en-US" sz="1800" dirty="0"/>
              <a:t>12% Black/African American</a:t>
            </a:r>
          </a:p>
          <a:p>
            <a:pPr marL="1028700" lvl="1">
              <a:buFont typeface="Arial" panose="020B0604020202020204" pitchFamily="34" charset="0"/>
              <a:buChar char="•"/>
            </a:pPr>
            <a:r>
              <a:rPr lang="en-US" sz="1800" dirty="0"/>
              <a:t>  7% Hispanic</a:t>
            </a:r>
          </a:p>
          <a:p>
            <a:pPr marL="1028700" lvl="1">
              <a:buFont typeface="Arial" panose="020B0604020202020204" pitchFamily="34" charset="0"/>
              <a:buChar char="•"/>
            </a:pPr>
            <a:r>
              <a:rPr lang="en-US" sz="1800" dirty="0"/>
              <a:t>  1% Native American</a:t>
            </a:r>
          </a:p>
          <a:p>
            <a:pPr marL="1028700" lvl="1">
              <a:buFont typeface="Arial" panose="020B0604020202020204" pitchFamily="34" charset="0"/>
              <a:buChar char="•"/>
            </a:pPr>
            <a:r>
              <a:rPr lang="en-US" sz="1800" dirty="0"/>
              <a:t>  3% More than one race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Housing Units: 218,000</a:t>
            </a:r>
          </a:p>
          <a:p>
            <a:pPr marL="1085850" lvl="1" indent="-342900">
              <a:buFont typeface="Arial" panose="020B0604020202020204" pitchFamily="34" charset="0"/>
              <a:buChar char="•"/>
            </a:pPr>
            <a:r>
              <a:rPr lang="en-US" sz="1800" dirty="0"/>
              <a:t>Owner Occupied: 59% (72%)</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Median Income: $55,460 ($60,828)</a:t>
            </a:r>
          </a:p>
          <a:p>
            <a:pPr marL="342900" indent="-342900">
              <a:buFont typeface="Arial" panose="020B0604020202020204" pitchFamily="34" charset="0"/>
              <a:buChar char="•"/>
            </a:pPr>
            <a:r>
              <a:rPr lang="en-US" sz="2000" dirty="0"/>
              <a:t>Persons in poverty: 17% (12%)</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Language: </a:t>
            </a:r>
          </a:p>
          <a:p>
            <a:pPr marL="1028700" lvl="1">
              <a:buFont typeface="Arial" panose="020B0604020202020204" pitchFamily="34" charset="0"/>
              <a:buChar char="•"/>
            </a:pPr>
            <a:r>
              <a:rPr lang="en-US" sz="1800" dirty="0"/>
              <a:t>126 languages in Saint Paul Public Schools</a:t>
            </a:r>
          </a:p>
          <a:p>
            <a:pPr marL="1028700" lvl="1">
              <a:buFont typeface="Arial" panose="020B0604020202020204" pitchFamily="34" charset="0"/>
              <a:buChar char="•"/>
            </a:pPr>
            <a:r>
              <a:rPr lang="en-US" sz="1800" dirty="0"/>
              <a:t>Language other than English at home: 21% (11%)</a:t>
            </a:r>
          </a:p>
          <a:p>
            <a:pPr lvl="1" indent="0">
              <a:buNone/>
            </a:pPr>
            <a:endParaRPr lang="en-US" sz="1800" dirty="0"/>
          </a:p>
          <a:p>
            <a:pPr marL="342900" indent="-342900">
              <a:buFont typeface="Arial" panose="020B0604020202020204" pitchFamily="34" charset="0"/>
              <a:buChar char="•"/>
            </a:pPr>
            <a:r>
              <a:rPr lang="en-US" sz="2000" dirty="0"/>
              <a:t>Number of businesses: 47,210</a:t>
            </a:r>
          </a:p>
          <a:p>
            <a:endParaRPr lang="en-US" dirty="0"/>
          </a:p>
          <a:p>
            <a:r>
              <a:rPr lang="en-US" dirty="0"/>
              <a:t>	   </a:t>
            </a:r>
          </a:p>
        </p:txBody>
      </p:sp>
      <p:sp>
        <p:nvSpPr>
          <p:cNvPr id="7" name="Text Placeholder 6"/>
          <p:cNvSpPr>
            <a:spLocks noGrp="1"/>
          </p:cNvSpPr>
          <p:nvPr>
            <p:ph type="body" sz="quarter" idx="14"/>
          </p:nvPr>
        </p:nvSpPr>
        <p:spPr/>
        <p:txBody>
          <a:bodyPr/>
          <a:lstStyle/>
          <a:p>
            <a:r>
              <a:rPr lang="en-US" dirty="0"/>
              <a:t>Demographics</a:t>
            </a:r>
          </a:p>
        </p:txBody>
      </p:sp>
    </p:spTree>
    <p:extLst>
      <p:ext uri="{BB962C8B-B14F-4D97-AF65-F5344CB8AC3E}">
        <p14:creationId xmlns:p14="http://schemas.microsoft.com/office/powerpoint/2010/main" val="37136596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523744" y="786384"/>
            <a:ext cx="6366255" cy="5189845"/>
          </a:xfrm>
        </p:spPr>
        <p:txBody>
          <a:bodyPr/>
          <a:lstStyle/>
          <a:p>
            <a:r>
              <a:rPr lang="en-US" b="1" dirty="0"/>
              <a:t>Hazardous Waste (HW) Management </a:t>
            </a:r>
          </a:p>
          <a:p>
            <a:pPr marL="457200" indent="-457200">
              <a:buFont typeface="Arial" panose="020B0604020202020204" pitchFamily="34" charset="0"/>
              <a:buChar char="•"/>
            </a:pPr>
            <a:r>
              <a:rPr lang="en-US" dirty="0"/>
              <a:t>Licensing</a:t>
            </a:r>
          </a:p>
          <a:p>
            <a:pPr marL="120015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1,800 HW Generators (aka businesses and institutions producing HW)</a:t>
            </a:r>
          </a:p>
          <a:p>
            <a:pPr marL="120015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14 HW Facilities</a:t>
            </a:r>
          </a:p>
          <a:p>
            <a:pPr marL="120015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8 Solid Waste Facilities</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Conduct over 1,500 inspections </a:t>
            </a:r>
            <a:r>
              <a:rPr lang="en-US" dirty="0"/>
              <a:t>and 25 training sessions</a:t>
            </a:r>
          </a:p>
          <a:p>
            <a:pPr marL="457200" indent="-457200">
              <a:buFont typeface="Arial" panose="020B0604020202020204" pitchFamily="34" charset="0"/>
              <a:buChar char="•"/>
            </a:pPr>
            <a:r>
              <a:rPr lang="en-US" dirty="0"/>
              <a:t>Cradle to Grave Management</a:t>
            </a:r>
          </a:p>
          <a:p>
            <a:pPr marL="457200" indent="-457200">
              <a:buFont typeface="Arial" panose="020B0604020202020204" pitchFamily="34" charset="0"/>
              <a:buChar char="•"/>
            </a:pPr>
            <a:r>
              <a:rPr lang="en-US" dirty="0"/>
              <a:t>Proper management of 5.8M gallons of HW</a:t>
            </a:r>
          </a:p>
        </p:txBody>
      </p:sp>
      <p:sp>
        <p:nvSpPr>
          <p:cNvPr id="3" name="Text Placeholder 2"/>
          <p:cNvSpPr>
            <a:spLocks noGrp="1"/>
          </p:cNvSpPr>
          <p:nvPr>
            <p:ph type="body" sz="quarter" idx="14"/>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268931"/>
            <a:ext cx="2377136" cy="3290621"/>
          </a:xfrm>
          <a:prstGeom prst="rect">
            <a:avLst/>
          </a:prstGeom>
        </p:spPr>
      </p:pic>
    </p:spTree>
    <p:extLst>
      <p:ext uri="{BB962C8B-B14F-4D97-AF65-F5344CB8AC3E}">
        <p14:creationId xmlns:p14="http://schemas.microsoft.com/office/powerpoint/2010/main" val="31462385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188670" y="925157"/>
            <a:ext cx="6571281" cy="5051072"/>
          </a:xfrm>
        </p:spPr>
        <p:txBody>
          <a:bodyPr/>
          <a:lstStyle/>
          <a:p>
            <a:r>
              <a:rPr lang="en-US" b="1" dirty="0"/>
              <a:t>Pre-Demo Program </a:t>
            </a:r>
          </a:p>
          <a:p>
            <a:pPr marL="457200" indent="-457200">
              <a:buFont typeface="Arial" panose="020B0604020202020204" pitchFamily="34" charset="0"/>
              <a:buChar char="•"/>
            </a:pPr>
            <a:r>
              <a:rPr lang="en-US" dirty="0"/>
              <a:t>Promote deconstruction/building material salvage and recycling </a:t>
            </a:r>
          </a:p>
          <a:p>
            <a:pPr marL="457200" indent="-457200">
              <a:buFont typeface="Arial" panose="020B0604020202020204" pitchFamily="34" charset="0"/>
              <a:buChar char="•"/>
            </a:pPr>
            <a:r>
              <a:rPr lang="en-US" dirty="0"/>
              <a:t>All municipalities fully engaged </a:t>
            </a:r>
          </a:p>
          <a:p>
            <a:pPr marL="120015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Notify Ramsey County when demolition permits are issued</a:t>
            </a:r>
          </a:p>
          <a:p>
            <a:pPr marL="120015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Consult with Ramsey County on needed technical assistance </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Reduce toxicity of demolition waste. Assure proper management of appliances, HHW/HW, electronics, asbestos.</a:t>
            </a:r>
          </a:p>
          <a:p>
            <a:pPr marL="457200" indent="-457200">
              <a:buFont typeface="Arial" panose="020B0604020202020204" pitchFamily="34" charset="0"/>
              <a:buChar char="•"/>
            </a:pPr>
            <a:endParaRPr lang="en-US" dirty="0"/>
          </a:p>
        </p:txBody>
      </p:sp>
      <p:sp>
        <p:nvSpPr>
          <p:cNvPr id="3" name="Text Placeholder 2"/>
          <p:cNvSpPr>
            <a:spLocks noGrp="1"/>
          </p:cNvSpPr>
          <p:nvPr>
            <p:ph type="body" sz="quarter" idx="14"/>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176" y="1517904"/>
            <a:ext cx="2082495" cy="124509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706" y="5017367"/>
            <a:ext cx="2081965" cy="1295513"/>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6706" y="3176316"/>
            <a:ext cx="2087854" cy="1400079"/>
          </a:xfrm>
          <a:prstGeom prst="rect">
            <a:avLst/>
          </a:prstGeom>
        </p:spPr>
      </p:pic>
    </p:spTree>
    <p:extLst>
      <p:ext uri="{BB962C8B-B14F-4D97-AF65-F5344CB8AC3E}">
        <p14:creationId xmlns:p14="http://schemas.microsoft.com/office/powerpoint/2010/main" val="39878960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564841" y="1042416"/>
            <a:ext cx="5579159" cy="4933813"/>
          </a:xfrm>
        </p:spPr>
        <p:txBody>
          <a:bodyPr/>
          <a:lstStyle/>
          <a:p>
            <a:r>
              <a:rPr lang="en-US" b="1" dirty="0"/>
              <a:t>Reduction and Reuse</a:t>
            </a:r>
          </a:p>
          <a:p>
            <a:pPr marL="457200" indent="-457200">
              <a:buFont typeface="Arial" panose="020B0604020202020204" pitchFamily="34" charset="0"/>
              <a:buChar char="•"/>
            </a:pPr>
            <a:r>
              <a:rPr lang="en-US" dirty="0"/>
              <a:t>You can’t measure it.</a:t>
            </a:r>
          </a:p>
          <a:p>
            <a:pPr marL="457200" indent="-457200">
              <a:buFont typeface="Arial" panose="020B0604020202020204" pitchFamily="34" charset="0"/>
              <a:buChar char="•"/>
            </a:pPr>
            <a:r>
              <a:rPr lang="en-US" dirty="0"/>
              <a:t>Outreach efforts have focused on education and technical assistance (Fix-it Clinics).</a:t>
            </a:r>
          </a:p>
          <a:p>
            <a:pPr marL="457200" indent="-457200">
              <a:buFont typeface="Arial" panose="020B0604020202020204" pitchFamily="34" charset="0"/>
              <a:buChar char="•"/>
            </a:pPr>
            <a:r>
              <a:rPr lang="en-US" dirty="0"/>
              <a:t>Policy efforts have focused on product stewardship.  </a:t>
            </a:r>
          </a:p>
          <a:p>
            <a:pPr marL="457200" indent="-457200">
              <a:buFont typeface="Arial" panose="020B0604020202020204" pitchFamily="34" charset="0"/>
              <a:buChar char="•"/>
            </a:pPr>
            <a:r>
              <a:rPr lang="en-US" dirty="0"/>
              <a:t>Strong private sector involvement (Goodwill, garage sales, consignment stores, i.e.) </a:t>
            </a:r>
          </a:p>
          <a:p>
            <a:pPr marL="1200150" lvl="1" indent="-457200">
              <a:buFont typeface="Arial" panose="020B0604020202020204" pitchFamily="34" charset="0"/>
              <a:buChar char="•"/>
            </a:pPr>
            <a:endParaRPr lang="en-US" dirty="0"/>
          </a:p>
        </p:txBody>
      </p:sp>
      <p:sp>
        <p:nvSpPr>
          <p:cNvPr id="3" name="Text Placeholder 2"/>
          <p:cNvSpPr>
            <a:spLocks noGrp="1"/>
          </p:cNvSpPr>
          <p:nvPr>
            <p:ph type="body" sz="quarter" idx="14"/>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230" y="2359151"/>
            <a:ext cx="3409612" cy="2264809"/>
          </a:xfrm>
          <a:prstGeom prst="rect">
            <a:avLst/>
          </a:prstGeom>
        </p:spPr>
      </p:pic>
    </p:spTree>
    <p:extLst>
      <p:ext uri="{BB962C8B-B14F-4D97-AF65-F5344CB8AC3E}">
        <p14:creationId xmlns:p14="http://schemas.microsoft.com/office/powerpoint/2010/main" val="3703730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108959" y="1366129"/>
            <a:ext cx="5332873" cy="4610100"/>
          </a:xfrm>
        </p:spPr>
        <p:txBody>
          <a:bodyPr/>
          <a:lstStyle/>
          <a:p>
            <a:r>
              <a:rPr lang="en-US" b="1" dirty="0"/>
              <a:t>Recycling</a:t>
            </a:r>
          </a:p>
          <a:p>
            <a:pPr marL="457200" indent="-457200">
              <a:buFont typeface="Arial" panose="020B0604020202020204" pitchFamily="34" charset="0"/>
              <a:buChar char="•"/>
            </a:pPr>
            <a:r>
              <a:rPr lang="en-US" dirty="0"/>
              <a:t>Collected from residents and businesses.  Metals extracted from trash at R&amp;E Center.</a:t>
            </a:r>
          </a:p>
          <a:p>
            <a:pPr marL="457200" indent="-457200">
              <a:buFont typeface="Arial" panose="020B0604020202020204" pitchFamily="34" charset="0"/>
              <a:buChar char="•"/>
            </a:pPr>
            <a:r>
              <a:rPr lang="en-US" dirty="0"/>
              <a:t>Many types of materials recovered.</a:t>
            </a:r>
          </a:p>
          <a:p>
            <a:pPr marL="457200" indent="-457200">
              <a:buFont typeface="Arial" panose="020B0604020202020204" pitchFamily="34" charset="0"/>
              <a:buChar char="•"/>
            </a:pPr>
            <a:r>
              <a:rPr lang="en-US" dirty="0"/>
              <a:t>Recycling rates have not changed much in 10+ years.</a:t>
            </a:r>
          </a:p>
        </p:txBody>
      </p:sp>
      <p:sp>
        <p:nvSpPr>
          <p:cNvPr id="3" name="Text Placeholder 2"/>
          <p:cNvSpPr>
            <a:spLocks noGrp="1"/>
          </p:cNvSpPr>
          <p:nvPr>
            <p:ph type="body" sz="quarter" idx="14"/>
          </p:nvPr>
        </p:nvSpPr>
        <p:spPr/>
        <p:txBody>
          <a:bodyPr/>
          <a:lstStyle/>
          <a:p>
            <a:endParaRPr lang="en-US"/>
          </a:p>
        </p:txBody>
      </p:sp>
      <p:pic>
        <p:nvPicPr>
          <p:cNvPr id="4" name="Picture 3"/>
          <p:cNvPicPr>
            <a:picLocks noChangeAspect="1"/>
          </p:cNvPicPr>
          <p:nvPr/>
        </p:nvPicPr>
        <p:blipFill>
          <a:blip r:embed="rId3"/>
          <a:stretch>
            <a:fillRect/>
          </a:stretch>
        </p:blipFill>
        <p:spPr>
          <a:xfrm>
            <a:off x="167529" y="1834778"/>
            <a:ext cx="2554445" cy="2712955"/>
          </a:xfrm>
          <a:prstGeom prst="rect">
            <a:avLst/>
          </a:prstGeom>
        </p:spPr>
      </p:pic>
    </p:spTree>
    <p:extLst>
      <p:ext uri="{BB962C8B-B14F-4D97-AF65-F5344CB8AC3E}">
        <p14:creationId xmlns:p14="http://schemas.microsoft.com/office/powerpoint/2010/main" val="31066049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369492" y="713232"/>
            <a:ext cx="5774508" cy="5262997"/>
          </a:xfrm>
        </p:spPr>
        <p:txBody>
          <a:bodyPr/>
          <a:lstStyle/>
          <a:p>
            <a:r>
              <a:rPr lang="en-US" b="1" dirty="0"/>
              <a:t>Recycling services</a:t>
            </a:r>
          </a:p>
          <a:p>
            <a:pPr marL="457200" indent="-457200">
              <a:buFont typeface="Arial" panose="020B0604020202020204" pitchFamily="34" charset="0"/>
              <a:buChar char="•"/>
            </a:pPr>
            <a:r>
              <a:rPr lang="en-US" i="1" dirty="0"/>
              <a:t>For Residents: </a:t>
            </a:r>
            <a:r>
              <a:rPr lang="en-US" dirty="0"/>
              <a:t>Curbside collection services arranged by all municipalities except Mounds View.</a:t>
            </a:r>
          </a:p>
          <a:p>
            <a:pPr marL="457200" indent="-457200">
              <a:buFont typeface="Arial" panose="020B0604020202020204" pitchFamily="34" charset="0"/>
              <a:buChar char="•"/>
            </a:pPr>
            <a:r>
              <a:rPr lang="en-US" i="1" dirty="0"/>
              <a:t>For Businesses: </a:t>
            </a:r>
            <a:r>
              <a:rPr lang="en-US" dirty="0"/>
              <a:t>Businesses are responsible for arranging recycling services and can be served by one or more vendor.  </a:t>
            </a:r>
          </a:p>
          <a:p>
            <a:pPr marL="457200" indent="-457200">
              <a:buFont typeface="Arial" panose="020B0604020202020204" pitchFamily="34" charset="0"/>
              <a:buChar char="•"/>
            </a:pPr>
            <a:r>
              <a:rPr lang="en-US" dirty="0"/>
              <a:t>Recyclables collected are separated at local recycling facilities.  </a:t>
            </a:r>
          </a:p>
        </p:txBody>
      </p:sp>
      <p:sp>
        <p:nvSpPr>
          <p:cNvPr id="3" name="Text Placeholder 2"/>
          <p:cNvSpPr>
            <a:spLocks noGrp="1"/>
          </p:cNvSpPr>
          <p:nvPr>
            <p:ph type="body" sz="quarter" idx="14"/>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832470"/>
            <a:ext cx="3369492" cy="1885984"/>
          </a:xfrm>
          <a:prstGeom prst="rect">
            <a:avLst/>
          </a:prstGeom>
        </p:spPr>
      </p:pic>
    </p:spTree>
    <p:extLst>
      <p:ext uri="{BB962C8B-B14F-4D97-AF65-F5344CB8AC3E}">
        <p14:creationId xmlns:p14="http://schemas.microsoft.com/office/powerpoint/2010/main" val="34209446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93776" y="1138687"/>
            <a:ext cx="7948057" cy="4837542"/>
          </a:xfrm>
        </p:spPr>
        <p:txBody>
          <a:bodyPr/>
          <a:lstStyle/>
          <a:p>
            <a:r>
              <a:rPr lang="en-US" b="1" dirty="0"/>
              <a:t>Recycling Important Points</a:t>
            </a:r>
          </a:p>
          <a:p>
            <a:pPr marL="457200" indent="-457200">
              <a:buFont typeface="Arial" panose="020B0604020202020204" pitchFamily="34" charset="0"/>
              <a:buChar char="•"/>
            </a:pPr>
            <a:r>
              <a:rPr lang="en-US" dirty="0"/>
              <a:t>Recycling is sensitive to the price of garbage disposal: the cheaper it is to dispose of garage, the less recycling occurs.</a:t>
            </a:r>
          </a:p>
          <a:p>
            <a:pPr marL="457200" indent="-457200">
              <a:buFont typeface="Arial" panose="020B0604020202020204" pitchFamily="34" charset="0"/>
              <a:buChar char="•"/>
            </a:pPr>
            <a:r>
              <a:rPr lang="en-US" dirty="0"/>
              <a:t>Materials to be recycled are changing (i.e. light weighting of plastics, reduced newspapers).</a:t>
            </a:r>
          </a:p>
          <a:p>
            <a:pPr marL="457200" indent="-457200">
              <a:buFont typeface="Arial" panose="020B0604020202020204" pitchFamily="34" charset="0"/>
              <a:buChar char="•"/>
            </a:pPr>
            <a:r>
              <a:rPr lang="en-US" dirty="0"/>
              <a:t>Most recycling tonnages comes from commercial sources.</a:t>
            </a:r>
          </a:p>
          <a:p>
            <a:pPr marL="457200" indent="-457200">
              <a:buFont typeface="Arial" panose="020B0604020202020204" pitchFamily="34" charset="0"/>
              <a:buChar char="•"/>
            </a:pPr>
            <a:r>
              <a:rPr lang="en-US" dirty="0"/>
              <a:t>Most residents and businesses self identify as already recycling all that they can.   </a:t>
            </a:r>
          </a:p>
        </p:txBody>
      </p:sp>
      <p:sp>
        <p:nvSpPr>
          <p:cNvPr id="3" name="Text Placeholder 2"/>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400870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706623" y="1366129"/>
            <a:ext cx="6183377" cy="4610100"/>
          </a:xfrm>
        </p:spPr>
        <p:txBody>
          <a:bodyPr/>
          <a:lstStyle/>
          <a:p>
            <a:r>
              <a:rPr lang="en-US" b="1" dirty="0"/>
              <a:t>Yard Waste</a:t>
            </a:r>
          </a:p>
          <a:p>
            <a:pPr marL="457200" indent="-457200">
              <a:buFont typeface="Arial" panose="020B0604020202020204" pitchFamily="34" charset="0"/>
              <a:buChar char="•"/>
            </a:pPr>
            <a:r>
              <a:rPr lang="en-US" dirty="0"/>
              <a:t>Banned from trash</a:t>
            </a:r>
          </a:p>
          <a:p>
            <a:pPr marL="457200" indent="-457200">
              <a:buFont typeface="Arial" panose="020B0604020202020204" pitchFamily="34" charset="0"/>
              <a:buChar char="•"/>
            </a:pPr>
            <a:r>
              <a:rPr lang="en-US" dirty="0"/>
              <a:t>Includes leaves/grass and tree waste</a:t>
            </a:r>
          </a:p>
          <a:p>
            <a:pPr marL="457200" indent="-457200">
              <a:buFont typeface="Arial" panose="020B0604020202020204" pitchFamily="34" charset="0"/>
              <a:buChar char="•"/>
            </a:pPr>
            <a:r>
              <a:rPr lang="en-US" dirty="0"/>
              <a:t>Ramsey County has 7 yard waste sites</a:t>
            </a:r>
          </a:p>
          <a:p>
            <a:pPr marL="120015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Open since Mid-1980’s</a:t>
            </a:r>
          </a:p>
          <a:p>
            <a:pPr marL="120015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Communities selected location for sites</a:t>
            </a:r>
          </a:p>
          <a:p>
            <a:pPr marL="120015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Open year round and free for residents</a:t>
            </a:r>
          </a:p>
        </p:txBody>
      </p:sp>
      <p:sp>
        <p:nvSpPr>
          <p:cNvPr id="3" name="Text Placeholder 2"/>
          <p:cNvSpPr>
            <a:spLocks noGrp="1"/>
          </p:cNvSpPr>
          <p:nvPr>
            <p:ph type="body" sz="quarter" idx="14"/>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514" y="1700783"/>
            <a:ext cx="2447914" cy="3563193"/>
          </a:xfrm>
          <a:prstGeom prst="rect">
            <a:avLst/>
          </a:prstGeom>
        </p:spPr>
      </p:pic>
    </p:spTree>
    <p:extLst>
      <p:ext uri="{BB962C8B-B14F-4D97-AF65-F5344CB8AC3E}">
        <p14:creationId xmlns:p14="http://schemas.microsoft.com/office/powerpoint/2010/main" val="4757787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157267" y="931653"/>
            <a:ext cx="5986733" cy="5044576"/>
          </a:xfrm>
        </p:spPr>
        <p:txBody>
          <a:bodyPr/>
          <a:lstStyle/>
          <a:p>
            <a:r>
              <a:rPr lang="en-US" b="1" dirty="0"/>
              <a:t>Organics options for residents</a:t>
            </a:r>
          </a:p>
          <a:p>
            <a:pPr marL="457200" indent="-457200">
              <a:buFont typeface="Arial" panose="020B0604020202020204" pitchFamily="34" charset="0"/>
              <a:buChar char="•"/>
            </a:pPr>
            <a:r>
              <a:rPr lang="en-US" dirty="0"/>
              <a:t>Reduce food waste </a:t>
            </a:r>
          </a:p>
          <a:p>
            <a:pPr marL="457200" indent="-457200">
              <a:buFont typeface="Arial" panose="020B0604020202020204" pitchFamily="34" charset="0"/>
              <a:buChar char="•"/>
            </a:pPr>
            <a:r>
              <a:rPr lang="en-US" dirty="0"/>
              <a:t>Home (Backyard) composting </a:t>
            </a:r>
          </a:p>
          <a:p>
            <a:pPr marL="457200" indent="-457200">
              <a:buFont typeface="Arial" panose="020B0604020202020204" pitchFamily="34" charset="0"/>
              <a:buChar char="•"/>
            </a:pPr>
            <a:r>
              <a:rPr lang="en-US" dirty="0"/>
              <a:t>Drop-off compost at Ramsey County Yard Waste sites or other compost drop-off locations</a:t>
            </a:r>
          </a:p>
          <a:p>
            <a:pPr marL="457200" indent="-457200">
              <a:buFont typeface="Arial" panose="020B0604020202020204" pitchFamily="34" charset="0"/>
              <a:buChar char="•"/>
            </a:pPr>
            <a:r>
              <a:rPr lang="en-US" dirty="0"/>
              <a:t>Currently there are no municipalities offering curbside organics collection although several of cities have included the option in its recycling contracts. </a:t>
            </a:r>
          </a:p>
          <a:p>
            <a:pPr marL="457200" indent="-457200">
              <a:buFont typeface="Arial" panose="020B0604020202020204" pitchFamily="34" charset="0"/>
              <a:buChar char="•"/>
            </a:pPr>
            <a:endParaRPr lang="en-US" dirty="0"/>
          </a:p>
        </p:txBody>
      </p:sp>
      <p:sp>
        <p:nvSpPr>
          <p:cNvPr id="3" name="Text Placeholder 2"/>
          <p:cNvSpPr>
            <a:spLocks noGrp="1"/>
          </p:cNvSpPr>
          <p:nvPr>
            <p:ph type="body" sz="quarter" idx="14"/>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865" y="1531955"/>
            <a:ext cx="2856633" cy="4278448"/>
          </a:xfrm>
          <a:prstGeom prst="rect">
            <a:avLst/>
          </a:prstGeom>
        </p:spPr>
      </p:pic>
    </p:spTree>
    <p:extLst>
      <p:ext uri="{BB962C8B-B14F-4D97-AF65-F5344CB8AC3E}">
        <p14:creationId xmlns:p14="http://schemas.microsoft.com/office/powerpoint/2010/main" val="20364013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547872" y="731520"/>
            <a:ext cx="5596128" cy="5244710"/>
          </a:xfrm>
        </p:spPr>
        <p:txBody>
          <a:bodyPr/>
          <a:lstStyle/>
          <a:p>
            <a:r>
              <a:rPr lang="en-US" b="1" dirty="0"/>
              <a:t>Organics options for businesses</a:t>
            </a:r>
          </a:p>
          <a:p>
            <a:pPr marL="457200" indent="-457200">
              <a:buFont typeface="Arial" panose="020B0604020202020204" pitchFamily="34" charset="0"/>
              <a:buChar char="•"/>
            </a:pPr>
            <a:r>
              <a:rPr lang="en-US" sz="2400" dirty="0"/>
              <a:t>Reduce food waste</a:t>
            </a:r>
          </a:p>
          <a:p>
            <a:pPr marL="457200" indent="-457200">
              <a:buFont typeface="Arial" panose="020B0604020202020204" pitchFamily="34" charset="0"/>
              <a:buChar char="•"/>
            </a:pPr>
            <a:r>
              <a:rPr lang="en-US" sz="2400" dirty="0"/>
              <a:t>Contract for service</a:t>
            </a:r>
          </a:p>
          <a:p>
            <a:pPr marL="1200150" lvl="1" indent="-457200">
              <a:buFont typeface="Arial" panose="020B0604020202020204" pitchFamily="34" charset="0"/>
              <a:buChar char="•"/>
            </a:pPr>
            <a:r>
              <a:rPr lang="en-US" sz="2400" dirty="0"/>
              <a:t>Food-to-people donations</a:t>
            </a:r>
          </a:p>
          <a:p>
            <a:pPr marL="1200150" lvl="1" indent="-457200">
              <a:buFont typeface="Arial" panose="020B0604020202020204" pitchFamily="34" charset="0"/>
              <a:buChar char="•"/>
            </a:pPr>
            <a:r>
              <a:rPr lang="en-US" sz="2400" dirty="0"/>
              <a:t>Food-to-hogs</a:t>
            </a:r>
          </a:p>
          <a:p>
            <a:pPr marL="1200150" lvl="1" indent="-457200">
              <a:buFont typeface="Arial" panose="020B0604020202020204" pitchFamily="34" charset="0"/>
              <a:buChar char="•"/>
            </a:pPr>
            <a:r>
              <a:rPr lang="en-US" sz="2400" dirty="0"/>
              <a:t>Composting </a:t>
            </a:r>
          </a:p>
          <a:p>
            <a:pPr marL="1600200" lvl="2" indent="-457200">
              <a:buFont typeface="Arial" panose="020B0604020202020204" pitchFamily="34" charset="0"/>
              <a:buChar char="•"/>
            </a:pPr>
            <a:r>
              <a:rPr lang="en-US" sz="2000" dirty="0"/>
              <a:t>Separately collected in  cart or in a durable compostable bag.</a:t>
            </a:r>
          </a:p>
          <a:p>
            <a:pPr marL="457200" indent="-457200">
              <a:buFont typeface="Arial" panose="020B0604020202020204" pitchFamily="34" charset="0"/>
              <a:buChar char="•"/>
            </a:pPr>
            <a:r>
              <a:rPr lang="en-US" sz="2400" dirty="0"/>
              <a:t>Service reliability has been a problem.  </a:t>
            </a:r>
          </a:p>
          <a:p>
            <a:pPr marL="457200" indent="-457200">
              <a:buFont typeface="Arial" panose="020B0604020202020204" pitchFamily="34" charset="0"/>
              <a:buChar char="•"/>
            </a:pPr>
            <a:r>
              <a:rPr lang="en-US" sz="2400" dirty="0"/>
              <a:t>Cost of compostable bags and products, if needed, can be a barrier.</a:t>
            </a:r>
          </a:p>
          <a:p>
            <a:endParaRPr lang="en-US" dirty="0"/>
          </a:p>
        </p:txBody>
      </p:sp>
      <p:sp>
        <p:nvSpPr>
          <p:cNvPr id="3" name="Text Placeholder 2"/>
          <p:cNvSpPr>
            <a:spLocks noGrp="1"/>
          </p:cNvSpPr>
          <p:nvPr>
            <p:ph type="body" sz="quarter" idx="14"/>
          </p:nvPr>
        </p:nvSpPr>
        <p:spPr/>
        <p:txBody>
          <a:bodyPr/>
          <a:lstStyle/>
          <a:p>
            <a:endParaRPr lang="en-US"/>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8308" y="1797108"/>
            <a:ext cx="3369564" cy="3369564"/>
          </a:xfrm>
          <a:prstGeom prst="rect">
            <a:avLst/>
          </a:prstGeom>
        </p:spPr>
      </p:pic>
    </p:spTree>
    <p:extLst>
      <p:ext uri="{BB962C8B-B14F-4D97-AF65-F5344CB8AC3E}">
        <p14:creationId xmlns:p14="http://schemas.microsoft.com/office/powerpoint/2010/main" val="42516724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7744" y="841248"/>
            <a:ext cx="8204089" cy="5134981"/>
          </a:xfrm>
        </p:spPr>
        <p:txBody>
          <a:bodyPr/>
          <a:lstStyle/>
          <a:p>
            <a:r>
              <a:rPr lang="en-US" b="1" dirty="0"/>
              <a:t>Items Banned for MSW or Landfills</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Cathode Ray Tubes (115A.9565)</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Major Appliances (115A.9561)</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Fluorescent Lamps/bulbs (115A.932)</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Yard Waste, brush (115A.931)</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Certain dry cell batteries (115A.9155)</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Rechargeable batteries (115A.9157)</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Lead acid batteries (115A.915)</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Mercury containing devices (115A.9132)</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Telephone directories (115a.915)</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Motor vehicle fluids and filters (115A.916)</a:t>
            </a:r>
          </a:p>
          <a:p>
            <a:pPr marL="457200" indent="-45720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840202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569166" y="3079101"/>
            <a:ext cx="8201609" cy="2897127"/>
          </a:xfrm>
        </p:spPr>
        <p:txBody>
          <a:bodyPr/>
          <a:lstStyle/>
          <a:p>
            <a:r>
              <a:rPr lang="en-US" i="1" dirty="0"/>
              <a:t>Who set’s trash and recycling policies in MN? </a:t>
            </a:r>
            <a:endParaRPr lang="en-US" sz="2000" i="1" dirty="0"/>
          </a:p>
          <a:p>
            <a:endParaRPr lang="en-US" sz="2000" dirty="0"/>
          </a:p>
        </p:txBody>
      </p:sp>
      <p:sp>
        <p:nvSpPr>
          <p:cNvPr id="5" name="Text Placeholder 4"/>
          <p:cNvSpPr>
            <a:spLocks noGrp="1"/>
          </p:cNvSpPr>
          <p:nvPr>
            <p:ph type="body" sz="quarter" idx="14"/>
          </p:nvPr>
        </p:nvSpPr>
        <p:spPr/>
        <p:txBody>
          <a:bodyPr/>
          <a:lstStyle/>
          <a:p>
            <a:r>
              <a:rPr lang="en-US" dirty="0"/>
              <a:t>More information…</a:t>
            </a:r>
          </a:p>
        </p:txBody>
      </p:sp>
    </p:spTree>
    <p:extLst>
      <p:ext uri="{BB962C8B-B14F-4D97-AF65-F5344CB8AC3E}">
        <p14:creationId xmlns:p14="http://schemas.microsoft.com/office/powerpoint/2010/main" val="37850264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364301" y="1366129"/>
            <a:ext cx="5077531" cy="4610100"/>
          </a:xfrm>
        </p:spPr>
        <p:txBody>
          <a:bodyPr/>
          <a:lstStyle/>
          <a:p>
            <a:r>
              <a:rPr lang="en-US" b="1" dirty="0">
                <a:latin typeface="Arial" panose="020B0604020202020204" pitchFamily="34" charset="0"/>
                <a:cs typeface="Arial" panose="020B0604020202020204" pitchFamily="34" charset="0"/>
              </a:rPr>
              <a:t>Trash not recycled or separately managed</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Managing Trash</a:t>
            </a:r>
          </a:p>
          <a:p>
            <a:pPr marL="120015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~80,000 tons to landfill</a:t>
            </a:r>
          </a:p>
          <a:p>
            <a:pPr marL="120015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~320,000 tons to R&amp;E Center</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Designation to begin on Jan 1, 2018 will require all trash to be delivered to the R&amp;E Center.  </a:t>
            </a:r>
          </a:p>
          <a:p>
            <a:pPr marL="1200150" lvl="1" indent="-457200">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4"/>
          </p:nvPr>
        </p:nvSpPr>
        <p:spPr/>
        <p:txBody>
          <a:bodyPr/>
          <a:lstStyle/>
          <a:p>
            <a:endParaRPr lang="en-US"/>
          </a:p>
        </p:txBody>
      </p:sp>
      <p:pic>
        <p:nvPicPr>
          <p:cNvPr id="4" name="Picture 3"/>
          <p:cNvPicPr>
            <a:picLocks noChangeAspect="1"/>
          </p:cNvPicPr>
          <p:nvPr/>
        </p:nvPicPr>
        <p:blipFill>
          <a:blip r:embed="rId2"/>
          <a:stretch>
            <a:fillRect/>
          </a:stretch>
        </p:blipFill>
        <p:spPr>
          <a:xfrm>
            <a:off x="264127" y="1888094"/>
            <a:ext cx="2956816" cy="3944454"/>
          </a:xfrm>
          <a:prstGeom prst="rect">
            <a:avLst/>
          </a:prstGeom>
        </p:spPr>
      </p:pic>
    </p:spTree>
    <p:extLst>
      <p:ext uri="{BB962C8B-B14F-4D97-AF65-F5344CB8AC3E}">
        <p14:creationId xmlns:p14="http://schemas.microsoft.com/office/powerpoint/2010/main" val="26364417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91337" y="1366129"/>
            <a:ext cx="6050496" cy="4610100"/>
          </a:xfrm>
        </p:spPr>
        <p:txBody>
          <a:bodyPr/>
          <a:lstStyle/>
          <a:p>
            <a:r>
              <a:rPr lang="en-US" b="1" dirty="0">
                <a:latin typeface="Arial" panose="020B0604020202020204" pitchFamily="34" charset="0"/>
                <a:cs typeface="Arial" panose="020B0604020202020204" pitchFamily="34" charset="0"/>
              </a:rPr>
              <a:t>Trash Collection Services</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Provided by private haulers</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Organized vs. Open Collection (Residents)</a:t>
            </a:r>
          </a:p>
          <a:p>
            <a:pPr marL="120015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6 municipalities have organized residential garbage collection</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100+ licensed garbage haulers in Ramsey County</a:t>
            </a:r>
          </a:p>
          <a:p>
            <a:pPr marL="120015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Very competitive </a:t>
            </a:r>
          </a:p>
          <a:p>
            <a:pPr marL="120015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Rates are set by contract cities</a:t>
            </a:r>
          </a:p>
          <a:p>
            <a:pPr marL="120015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Otherwise rates are not regulated </a:t>
            </a:r>
          </a:p>
        </p:txBody>
      </p:sp>
      <p:sp>
        <p:nvSpPr>
          <p:cNvPr id="3" name="Text Placeholder 2"/>
          <p:cNvSpPr>
            <a:spLocks noGrp="1"/>
          </p:cNvSpPr>
          <p:nvPr>
            <p:ph type="body" sz="quarter" idx="14"/>
          </p:nvPr>
        </p:nvSpPr>
        <p:spPr/>
        <p:txBody>
          <a:bodyPr/>
          <a:lstStyle/>
          <a:p>
            <a:endParaRPr lang="en-US"/>
          </a:p>
        </p:txBody>
      </p:sp>
      <p:pic>
        <p:nvPicPr>
          <p:cNvPr id="4" name="Picture 3"/>
          <p:cNvPicPr>
            <a:picLocks noChangeAspect="1"/>
          </p:cNvPicPr>
          <p:nvPr/>
        </p:nvPicPr>
        <p:blipFill>
          <a:blip r:embed="rId3"/>
          <a:stretch>
            <a:fillRect/>
          </a:stretch>
        </p:blipFill>
        <p:spPr>
          <a:xfrm>
            <a:off x="196587" y="4138421"/>
            <a:ext cx="2194750" cy="1652159"/>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588" y="1504948"/>
            <a:ext cx="2194750" cy="2166231"/>
          </a:xfrm>
          <a:prstGeom prst="rect">
            <a:avLst/>
          </a:prstGeom>
        </p:spPr>
      </p:pic>
    </p:spTree>
    <p:extLst>
      <p:ext uri="{BB962C8B-B14F-4D97-AF65-F5344CB8AC3E}">
        <p14:creationId xmlns:p14="http://schemas.microsoft.com/office/powerpoint/2010/main" val="42452674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95728" y="1366129"/>
            <a:ext cx="6748271" cy="4610100"/>
          </a:xfrm>
        </p:spPr>
        <p:txBody>
          <a:bodyPr/>
          <a:lstStyle/>
          <a:p>
            <a:r>
              <a:rPr lang="en-US" b="1" dirty="0"/>
              <a:t>Resource Recovery </a:t>
            </a:r>
          </a:p>
          <a:p>
            <a:pPr marL="457200" indent="-457200">
              <a:buFont typeface="Arial" panose="020B0604020202020204" pitchFamily="34" charset="0"/>
              <a:buChar char="•"/>
            </a:pPr>
            <a:r>
              <a:rPr lang="en-US" dirty="0"/>
              <a:t>Recycling &amp; Energy Center is owned by the Ramsey/Washington Recycling &amp; Energy Board.</a:t>
            </a:r>
          </a:p>
          <a:p>
            <a:pPr marL="1200150" lvl="1" indent="-457200">
              <a:buFont typeface="Arial" panose="020B0604020202020204" pitchFamily="34" charset="0"/>
              <a:buChar char="•"/>
            </a:pPr>
            <a:r>
              <a:rPr lang="en-US" dirty="0"/>
              <a:t>Shreds trash to produce a value added fuel which is shipped to two power plans to generate electricity.  </a:t>
            </a:r>
          </a:p>
          <a:p>
            <a:pPr marL="457200" indent="-457200">
              <a:buFont typeface="Arial" panose="020B0604020202020204" pitchFamily="34" charset="0"/>
              <a:buChar char="•"/>
            </a:pPr>
            <a:r>
              <a:rPr lang="en-US" dirty="0"/>
              <a:t>R&amp;E Center is located in Newport, MN</a:t>
            </a:r>
          </a:p>
          <a:p>
            <a:pPr marL="457200" indent="-457200">
              <a:buFont typeface="Arial" panose="020B0604020202020204" pitchFamily="34" charset="0"/>
              <a:buChar char="•"/>
            </a:pPr>
            <a:r>
              <a:rPr lang="en-US" dirty="0"/>
              <a:t>Metals are extracted from the trash for recycling </a:t>
            </a:r>
          </a:p>
        </p:txBody>
      </p:sp>
      <p:sp>
        <p:nvSpPr>
          <p:cNvPr id="3" name="Text Placeholder 2"/>
          <p:cNvSpPr>
            <a:spLocks noGrp="1"/>
          </p:cNvSpPr>
          <p:nvPr>
            <p:ph type="body" sz="quarter" idx="14"/>
          </p:nvPr>
        </p:nvSpPr>
        <p:spPr/>
        <p:txBody>
          <a:bodyPr/>
          <a:lstStyle/>
          <a:p>
            <a:endParaRPr lang="en-US"/>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6031" y="2022085"/>
            <a:ext cx="2179698" cy="3298188"/>
          </a:xfrm>
          <a:prstGeom prst="rect">
            <a:avLst/>
          </a:prstGeom>
        </p:spPr>
      </p:pic>
    </p:spTree>
    <p:extLst>
      <p:ext uri="{BB962C8B-B14F-4D97-AF65-F5344CB8AC3E}">
        <p14:creationId xmlns:p14="http://schemas.microsoft.com/office/powerpoint/2010/main" val="4762019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640347" y="1366129"/>
            <a:ext cx="4801486" cy="4610100"/>
          </a:xfrm>
        </p:spPr>
        <p:txBody>
          <a:bodyPr/>
          <a:lstStyle/>
          <a:p>
            <a:r>
              <a:rPr lang="en-US" b="1" dirty="0"/>
              <a:t>Landfill Operations</a:t>
            </a:r>
          </a:p>
          <a:p>
            <a:pPr marL="457200" indent="-457200">
              <a:buFont typeface="Arial" panose="020B0604020202020204" pitchFamily="34" charset="0"/>
              <a:buChar char="•"/>
            </a:pPr>
            <a:r>
              <a:rPr lang="en-US" altLang="en-US" dirty="0"/>
              <a:t>Landfills are difficult and expensive to site</a:t>
            </a:r>
          </a:p>
          <a:p>
            <a:pPr marL="457200" indent="-457200">
              <a:buFont typeface="Arial" panose="020B0604020202020204" pitchFamily="34" charset="0"/>
              <a:buChar char="•"/>
            </a:pPr>
            <a:r>
              <a:rPr lang="en-US" altLang="en-US" dirty="0"/>
              <a:t>Landfills are relatively cheaper to operate, in the short term</a:t>
            </a:r>
          </a:p>
          <a:p>
            <a:pPr marL="457200" indent="-457200">
              <a:buFont typeface="Arial" panose="020B0604020202020204" pitchFamily="34" charset="0"/>
              <a:buChar char="•"/>
            </a:pPr>
            <a:r>
              <a:rPr lang="en-US" altLang="en-US" dirty="0"/>
              <a:t>Landfill emissions affect air and water</a:t>
            </a:r>
          </a:p>
          <a:p>
            <a:endParaRPr lang="en-US" b="1" dirty="0"/>
          </a:p>
        </p:txBody>
      </p:sp>
      <p:sp>
        <p:nvSpPr>
          <p:cNvPr id="3" name="Text Placeholder 2"/>
          <p:cNvSpPr>
            <a:spLocks noGrp="1"/>
          </p:cNvSpPr>
          <p:nvPr>
            <p:ph type="body" sz="quarter" idx="14"/>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582" y="2450947"/>
            <a:ext cx="3333765" cy="2298091"/>
          </a:xfrm>
          <a:prstGeom prst="rect">
            <a:avLst/>
          </a:prstGeom>
        </p:spPr>
      </p:pic>
    </p:spTree>
    <p:extLst>
      <p:ext uri="{BB962C8B-B14F-4D97-AF65-F5344CB8AC3E}">
        <p14:creationId xmlns:p14="http://schemas.microsoft.com/office/powerpoint/2010/main" val="3784496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962657" y="676656"/>
            <a:ext cx="5479176" cy="5299573"/>
          </a:xfrm>
        </p:spPr>
        <p:txBody>
          <a:bodyPr/>
          <a:lstStyle/>
          <a:p>
            <a:r>
              <a:rPr lang="en-US" b="1" dirty="0"/>
              <a:t>Summary </a:t>
            </a:r>
          </a:p>
          <a:p>
            <a:pPr marL="457200" indent="-457200">
              <a:lnSpc>
                <a:spcPct val="90000"/>
              </a:lnSpc>
              <a:buFont typeface="Arial" panose="020B0604020202020204" pitchFamily="34" charset="0"/>
              <a:buChar char="•"/>
            </a:pPr>
            <a:r>
              <a:rPr lang="en-US" altLang="en-US" dirty="0"/>
              <a:t>There is a lot of waste out there, and it needs to be managed.</a:t>
            </a:r>
          </a:p>
          <a:p>
            <a:pPr marL="457200" indent="-457200">
              <a:lnSpc>
                <a:spcPct val="90000"/>
              </a:lnSpc>
              <a:buFont typeface="Arial" panose="020B0604020202020204" pitchFamily="34" charset="0"/>
              <a:buChar char="•"/>
            </a:pPr>
            <a:r>
              <a:rPr lang="en-US" altLang="en-US" dirty="0"/>
              <a:t>Proper solid waste management is necessary for the protection of public health and the environment.</a:t>
            </a:r>
          </a:p>
          <a:p>
            <a:pPr marL="457200" indent="-457200">
              <a:lnSpc>
                <a:spcPct val="90000"/>
              </a:lnSpc>
              <a:buFont typeface="Arial" panose="020B0604020202020204" pitchFamily="34" charset="0"/>
              <a:buChar char="•"/>
            </a:pPr>
            <a:r>
              <a:rPr lang="en-US" altLang="en-US" dirty="0"/>
              <a:t>The State has, to date, emphasized protection in its laws.</a:t>
            </a:r>
          </a:p>
          <a:p>
            <a:pPr marL="457200" indent="-457200">
              <a:lnSpc>
                <a:spcPct val="90000"/>
              </a:lnSpc>
              <a:buFont typeface="Arial" panose="020B0604020202020204" pitchFamily="34" charset="0"/>
              <a:buChar char="•"/>
            </a:pPr>
            <a:r>
              <a:rPr lang="en-US" altLang="en-US" dirty="0"/>
              <a:t>The region has created a successful integrated waste management system.</a:t>
            </a:r>
          </a:p>
          <a:p>
            <a:endParaRPr lang="en-US" b="1" dirty="0"/>
          </a:p>
        </p:txBody>
      </p:sp>
      <p:sp>
        <p:nvSpPr>
          <p:cNvPr id="3" name="Text Placeholder 2"/>
          <p:cNvSpPr>
            <a:spLocks noGrp="1"/>
          </p:cNvSpPr>
          <p:nvPr>
            <p:ph type="body" sz="quarter" idx="14"/>
          </p:nvPr>
        </p:nvSpPr>
        <p:spPr/>
        <p:txBody>
          <a:bodyPr/>
          <a:lstStyle/>
          <a:p>
            <a:endParaRPr lang="en-US"/>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577" y="2445883"/>
            <a:ext cx="2926080" cy="2450592"/>
          </a:xfrm>
          <a:prstGeom prst="rect">
            <a:avLst/>
          </a:prstGeom>
        </p:spPr>
      </p:pic>
    </p:spTree>
    <p:extLst>
      <p:ext uri="{BB962C8B-B14F-4D97-AF65-F5344CB8AC3E}">
        <p14:creationId xmlns:p14="http://schemas.microsoft.com/office/powerpoint/2010/main" val="7657016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58368" y="1366129"/>
            <a:ext cx="7783465" cy="4610100"/>
          </a:xfrm>
        </p:spPr>
        <p:txBody>
          <a:bodyPr/>
          <a:lstStyle/>
          <a:p>
            <a:r>
              <a:rPr lang="en-US" dirty="0" smtClean="0"/>
              <a:t>Contact:</a:t>
            </a:r>
          </a:p>
          <a:p>
            <a:r>
              <a:rPr lang="en-US" dirty="0" smtClean="0"/>
              <a:t>Kate </a:t>
            </a:r>
          </a:p>
          <a:p>
            <a:endParaRPr lang="en-US"/>
          </a:p>
          <a:p>
            <a:endParaRPr lang="en-US" dirty="0"/>
          </a:p>
        </p:txBody>
      </p:sp>
      <p:sp>
        <p:nvSpPr>
          <p:cNvPr id="3" name="Text Placeholder 2"/>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282209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4277360" y="914400"/>
            <a:ext cx="4866640" cy="5779008"/>
          </a:xfrm>
        </p:spPr>
        <p:txBody>
          <a:bodyPr/>
          <a:lstStyle/>
          <a:p>
            <a:r>
              <a:rPr lang="en-US" b="1" dirty="0">
                <a:latin typeface="Arial" panose="020B0604020202020204" pitchFamily="34" charset="0"/>
                <a:cs typeface="Arial" panose="020B0604020202020204" pitchFamily="34" charset="0"/>
              </a:rPr>
              <a:t>Policy Direction from the State</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Stated Goals</a:t>
            </a:r>
          </a:p>
          <a:p>
            <a:pPr marL="120015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Reducing risk to health and environment</a:t>
            </a:r>
          </a:p>
          <a:p>
            <a:pPr marL="120015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“Abate” landfills</a:t>
            </a:r>
          </a:p>
          <a:p>
            <a:pPr marL="120015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A hierarchy of preferred technologies</a:t>
            </a:r>
          </a:p>
          <a:p>
            <a:pPr marL="120015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An Integrated system</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Strong focus on Mixed municipal solid waste</a:t>
            </a:r>
          </a:p>
          <a:p>
            <a:endParaRPr lang="en-US" b="1" dirty="0">
              <a:latin typeface="Arial" panose="020B0604020202020204" pitchFamily="34" charset="0"/>
              <a:cs typeface="Arial" panose="020B0604020202020204" pitchFamily="34" charset="0"/>
            </a:endParaRPr>
          </a:p>
        </p:txBody>
      </p:sp>
      <p:sp>
        <p:nvSpPr>
          <p:cNvPr id="8" name="Text Placeholder 7"/>
          <p:cNvSpPr>
            <a:spLocks noGrp="1"/>
          </p:cNvSpPr>
          <p:nvPr>
            <p:ph type="body" sz="quarter" idx="14"/>
          </p:nvPr>
        </p:nvSpPr>
        <p:spPr/>
        <p:txBody>
          <a:bodyPr/>
          <a:lstStyle/>
          <a:p>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658" y="2485348"/>
            <a:ext cx="4578493" cy="3651821"/>
          </a:xfrm>
          <a:prstGeom prst="rect">
            <a:avLst/>
          </a:prstGeom>
        </p:spPr>
      </p:pic>
    </p:spTree>
    <p:extLst>
      <p:ext uri="{BB962C8B-B14F-4D97-AF65-F5344CB8AC3E}">
        <p14:creationId xmlns:p14="http://schemas.microsoft.com/office/powerpoint/2010/main" val="3207473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587925" y="1005840"/>
            <a:ext cx="5853908" cy="4970389"/>
          </a:xfrm>
        </p:spPr>
        <p:txBody>
          <a:bodyPr/>
          <a:lstStyle/>
          <a:p>
            <a:r>
              <a:rPr lang="en-US" b="1" dirty="0"/>
              <a:t>Ramsey County Role</a:t>
            </a:r>
          </a:p>
          <a:p>
            <a:pPr marL="457200" indent="-457200">
              <a:buFont typeface="Arial" panose="020B0604020202020204" pitchFamily="34" charset="0"/>
              <a:buChar char="•"/>
            </a:pPr>
            <a:r>
              <a:rPr lang="en-US" dirty="0"/>
              <a:t>Counties address all aspects – reduce, reuse, recycle, compost, waste-to-energy ultimately reducing reliance on or amount going to landfill.  </a:t>
            </a:r>
          </a:p>
          <a:p>
            <a:pPr marL="457200" indent="-457200">
              <a:buFont typeface="Arial" panose="020B0604020202020204" pitchFamily="34" charset="0"/>
              <a:buChar char="•"/>
            </a:pPr>
            <a:r>
              <a:rPr lang="en-US" dirty="0"/>
              <a:t>Counties are responsible for:</a:t>
            </a:r>
          </a:p>
          <a:p>
            <a:pPr marL="1200150" lvl="1" indent="-457200">
              <a:buFont typeface="Arial" panose="020B0604020202020204" pitchFamily="34" charset="0"/>
              <a:buChar char="•"/>
            </a:pPr>
            <a:r>
              <a:rPr lang="en-US" dirty="0"/>
              <a:t>Meeting state goals for recycling and trash management</a:t>
            </a:r>
          </a:p>
          <a:p>
            <a:pPr marL="1200150" lvl="1" indent="-457200">
              <a:buFont typeface="Arial" panose="020B0604020202020204" pitchFamily="34" charset="0"/>
              <a:buChar char="•"/>
            </a:pPr>
            <a:r>
              <a:rPr lang="en-US" dirty="0"/>
              <a:t>Protection of public health and environment </a:t>
            </a:r>
          </a:p>
          <a:p>
            <a:endParaRPr lang="en-US" dirty="0"/>
          </a:p>
        </p:txBody>
      </p:sp>
      <p:sp>
        <p:nvSpPr>
          <p:cNvPr id="3" name="Text Placeholder 2"/>
          <p:cNvSpPr>
            <a:spLocks noGrp="1"/>
          </p:cNvSpPr>
          <p:nvPr>
            <p:ph type="body" sz="quarter" idx="14"/>
          </p:nvPr>
        </p:nvSpPr>
        <p:spPr/>
        <p:txBody>
          <a:bodyPr/>
          <a:lstStyle/>
          <a:p>
            <a:r>
              <a:rPr lang="en-US" dirty="0"/>
              <a:t>Why are we here?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2857" y="1799690"/>
            <a:ext cx="2214711" cy="3382687"/>
          </a:xfrm>
          <a:prstGeom prst="rect">
            <a:avLst/>
          </a:prstGeom>
        </p:spPr>
      </p:pic>
    </p:spTree>
    <p:extLst>
      <p:ext uri="{BB962C8B-B14F-4D97-AF65-F5344CB8AC3E}">
        <p14:creationId xmlns:p14="http://schemas.microsoft.com/office/powerpoint/2010/main" val="1196549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14325" y="1366129"/>
            <a:ext cx="8127508" cy="4610100"/>
          </a:xfrm>
        </p:spPr>
        <p:txBody>
          <a:bodyPr/>
          <a:lstStyle/>
          <a:p>
            <a:pPr marL="457200" indent="-457200">
              <a:buFont typeface="Arial" panose="020B0604020202020204" pitchFamily="34" charset="0"/>
              <a:buChar char="•"/>
            </a:pPr>
            <a:r>
              <a:rPr lang="en-US" dirty="0">
                <a:solidFill>
                  <a:schemeClr val="tx1"/>
                </a:solidFill>
              </a:rPr>
              <a:t>Solid and Hazardous waste is in the public health department</a:t>
            </a:r>
          </a:p>
          <a:p>
            <a:pPr marL="457200" indent="-457200">
              <a:buFont typeface="Arial" panose="020B0604020202020204" pitchFamily="34" charset="0"/>
              <a:buChar char="•"/>
            </a:pPr>
            <a:r>
              <a:rPr lang="en-US" dirty="0">
                <a:solidFill>
                  <a:schemeClr val="tx1"/>
                </a:solidFill>
              </a:rPr>
              <a:t>Why? Ramsey County believes in the public health approach to waste management.  </a:t>
            </a:r>
          </a:p>
          <a:p>
            <a:pPr marL="1200150" lvl="1" indent="-457200">
              <a:buFont typeface="Arial" panose="020B0604020202020204" pitchFamily="34" charset="0"/>
              <a:buChar char="•"/>
            </a:pPr>
            <a:r>
              <a:rPr lang="en-US" dirty="0"/>
              <a:t>Focus on prevention and relationships</a:t>
            </a:r>
          </a:p>
          <a:p>
            <a:pPr marL="1200150" lvl="1" indent="-457200">
              <a:buFont typeface="Arial" panose="020B0604020202020204" pitchFamily="34" charset="0"/>
              <a:buChar char="•"/>
            </a:pPr>
            <a:r>
              <a:rPr lang="en-US" dirty="0"/>
              <a:t>Continual engagement to change behaviors </a:t>
            </a:r>
          </a:p>
          <a:p>
            <a:pPr marL="1200150" lvl="1" indent="-457200">
              <a:buFont typeface="Arial" panose="020B0604020202020204" pitchFamily="34" charset="0"/>
              <a:buChar char="•"/>
            </a:pPr>
            <a:r>
              <a:rPr lang="en-US" dirty="0"/>
              <a:t>Focus on upstream behavior change</a:t>
            </a:r>
          </a:p>
          <a:p>
            <a:pPr marL="457200" indent="-457200">
              <a:buFont typeface="Arial" panose="020B0604020202020204" pitchFamily="34" charset="0"/>
              <a:buChar char="•"/>
            </a:pPr>
            <a:endParaRPr lang="en-US" dirty="0"/>
          </a:p>
          <a:p>
            <a:endParaRPr lang="en-US" dirty="0"/>
          </a:p>
          <a:p>
            <a:endParaRPr lang="en-US" dirty="0"/>
          </a:p>
        </p:txBody>
      </p:sp>
      <p:sp>
        <p:nvSpPr>
          <p:cNvPr id="3" name="Text Placeholder 2"/>
          <p:cNvSpPr>
            <a:spLocks noGrp="1"/>
          </p:cNvSpPr>
          <p:nvPr>
            <p:ph type="body" sz="quarter" idx="14"/>
          </p:nvPr>
        </p:nvSpPr>
        <p:spPr/>
        <p:txBody>
          <a:bodyPr/>
          <a:lstStyle/>
          <a:p>
            <a:r>
              <a:rPr lang="en-US" dirty="0"/>
              <a:t>Who we are</a:t>
            </a:r>
          </a:p>
        </p:txBody>
      </p:sp>
    </p:spTree>
    <p:extLst>
      <p:ext uri="{BB962C8B-B14F-4D97-AF65-F5344CB8AC3E}">
        <p14:creationId xmlns:p14="http://schemas.microsoft.com/office/powerpoint/2010/main" val="3580727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188671" y="1366129"/>
            <a:ext cx="6253162" cy="4904042"/>
          </a:xfrm>
        </p:spPr>
        <p:txBody>
          <a:bodyPr/>
          <a:lstStyle/>
          <a:p>
            <a:r>
              <a:rPr lang="en-US" sz="2400" b="1" u="sng" dirty="0"/>
              <a:t>Cities role</a:t>
            </a:r>
          </a:p>
          <a:p>
            <a:endParaRPr lang="en-US" sz="2400" dirty="0"/>
          </a:p>
          <a:p>
            <a:r>
              <a:rPr lang="en-US" sz="2400" dirty="0"/>
              <a:t>What will be required in the new plan? At a minimum…</a:t>
            </a:r>
          </a:p>
          <a:p>
            <a:pPr lvl="1"/>
            <a:r>
              <a:rPr lang="en-US" sz="2400" dirty="0"/>
              <a:t>Continued provision of recycling collection services, with more specificity</a:t>
            </a:r>
          </a:p>
          <a:p>
            <a:pPr lvl="1"/>
            <a:r>
              <a:rPr lang="en-US" sz="2400" dirty="0"/>
              <a:t>Service must be available to all, including multi-family</a:t>
            </a:r>
          </a:p>
          <a:p>
            <a:pPr lvl="1"/>
            <a:r>
              <a:rPr lang="en-US" sz="2400" dirty="0"/>
              <a:t>Add organics services </a:t>
            </a:r>
          </a:p>
          <a:p>
            <a:pPr lvl="1"/>
            <a:r>
              <a:rPr lang="en-US" sz="2400" dirty="0"/>
              <a:t>Ability to measure progress</a:t>
            </a:r>
          </a:p>
          <a:p>
            <a:pPr lvl="1"/>
            <a:r>
              <a:rPr lang="en-US" sz="2400" dirty="0"/>
              <a:t>Manage day-to-day resident calls and issues</a:t>
            </a:r>
          </a:p>
        </p:txBody>
      </p:sp>
      <p:sp>
        <p:nvSpPr>
          <p:cNvPr id="3" name="Text Placeholder 2"/>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42131214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3229</TotalTime>
  <Words>2614</Words>
  <Application>Microsoft Office PowerPoint</Application>
  <PresentationFormat>On-screen Show (4:3)</PresentationFormat>
  <Paragraphs>400</Paragraphs>
  <Slides>55</Slides>
  <Notes>32</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59" baseType="lpstr">
      <vt:lpstr>Arial</vt:lpstr>
      <vt:lpstr>Calibri</vt:lpstr>
      <vt:lpstr>Office Theme</vt:lpstr>
      <vt:lpstr>Worksheet</vt:lpstr>
      <vt:lpstr>PowerPoint Presentation</vt:lpstr>
      <vt:lpstr>PowerPoint Presentation</vt:lpstr>
      <vt:lpstr>Ramsey County is unique.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Opportunities to capture more</vt:lpstr>
      <vt:lpstr>PowerPoint Presentation</vt:lpstr>
      <vt:lpstr>PowerPoint Presentation</vt:lpstr>
      <vt:lpstr>PowerPoint Presentation</vt:lpstr>
      <vt:lpstr>PowerPoint Presentation</vt:lpstr>
      <vt:lpstr>PowerPoint Presentation</vt:lpstr>
      <vt:lpstr>Solid Waste Master Plan Details </vt:lpstr>
      <vt:lpstr>PowerPoint Presentation</vt:lpstr>
      <vt:lpstr>Master Plan Approval  - January 2018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waste goes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mod&amp;co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Jana Soiseth</dc:creator>
  <cp:lastModifiedBy>Frank, Rachel E</cp:lastModifiedBy>
  <cp:revision>123</cp:revision>
  <cp:lastPrinted>2017-04-17T15:51:14Z</cp:lastPrinted>
  <dcterms:created xsi:type="dcterms:W3CDTF">2014-03-27T18:23:43Z</dcterms:created>
  <dcterms:modified xsi:type="dcterms:W3CDTF">2017-05-30T17:23:16Z</dcterms:modified>
</cp:coreProperties>
</file>