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1" r:id="rId4"/>
    <p:sldId id="270" r:id="rId5"/>
    <p:sldId id="268" r:id="rId6"/>
    <p:sldId id="257" r:id="rId7"/>
    <p:sldId id="260" r:id="rId8"/>
    <p:sldId id="263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A7A95-FCBB-8D43-8D6E-2718A6B97B3E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E3171-0797-C94E-8B7B-85763C7B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070E8-2575-4BBF-9B9E-0E93949C58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070E8-2575-4BBF-9B9E-0E93949C58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6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1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0946-2CFE-9743-82C6-FC6A267D85E6}" type="datetimeFigureOut">
              <a:rPr lang="en-US" smtClean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00D2-A13A-BC4D-9E88-A6D3D409C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range_michael@msn.com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range_michael@msn.com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reebenefit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Enhancing the Urban Canopy Through Ordinance and Collaboration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Michael Orange, </a:t>
            </a:r>
            <a:r>
              <a:rPr lang="en-US" u="sng" dirty="0" smtClean="0">
                <a:hlinkClick r:id="rId2"/>
              </a:rPr>
              <a:t>orange_michael@msn.com</a:t>
            </a:r>
            <a:r>
              <a:rPr lang="en-US" dirty="0" smtClean="0"/>
              <a:t>, 952-905-1448</a:t>
            </a:r>
            <a:br>
              <a:rPr lang="en-US" dirty="0" smtClean="0"/>
            </a:br>
            <a:r>
              <a:rPr lang="en-US" dirty="0" smtClean="0"/>
              <a:t>Workshop for Dakota County Communities, Planning for Resilient Cities, 6/27/17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range-environmental-lg-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5751830"/>
            <a:ext cx="2743200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749"/>
            <a:ext cx="759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EAB Infestation: </a:t>
            </a:r>
            <a:r>
              <a:rPr lang="en-US" b="1" dirty="0"/>
              <a:t>A predictable natural </a:t>
            </a:r>
            <a:r>
              <a:rPr lang="en-US" b="1" dirty="0" smtClean="0"/>
              <a:t>disaster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Ash constitute about 20</a:t>
            </a:r>
            <a:r>
              <a:rPr lang="en-US" dirty="0"/>
              <a:t>% of the public trees in </a:t>
            </a:r>
            <a:r>
              <a:rPr lang="en-US" dirty="0" smtClean="0"/>
              <a:t>MN cities.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Average EAB management </a:t>
            </a:r>
            <a:r>
              <a:rPr lang="en-US" dirty="0"/>
              <a:t>cost for a city in the region: $800,000 to $1.5 million.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inimize </a:t>
            </a:r>
            <a:r>
              <a:rPr lang="en-US" dirty="0"/>
              <a:t>the </a:t>
            </a:r>
            <a:r>
              <a:rPr lang="en-US" dirty="0" smtClean="0"/>
              <a:t>environmental and economic damage </a:t>
            </a:r>
            <a:r>
              <a:rPr lang="en-US" dirty="0"/>
              <a:t>via science-based management: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Save the best and replace the rest.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of removing and replacing </a:t>
            </a:r>
            <a:r>
              <a:rPr lang="en-US" dirty="0"/>
              <a:t>1</a:t>
            </a:r>
            <a:r>
              <a:rPr lang="en-US" dirty="0" smtClean="0"/>
              <a:t> average-sized tree could preserve 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healthy trees that will provide 4 times the tree benefits.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EAB management </a:t>
            </a:r>
            <a:r>
              <a:rPr lang="en-US" dirty="0" smtClean="0"/>
              <a:t>plan. </a:t>
            </a:r>
            <a:endParaRPr lang="en-US" dirty="0"/>
          </a:p>
          <a:p>
            <a:pPr marL="565150" lvl="2" indent="-285750">
              <a:buFont typeface="Arial"/>
              <a:buChar char="•"/>
            </a:pPr>
            <a:r>
              <a:rPr lang="en-US" dirty="0"/>
              <a:t>Intercity </a:t>
            </a:r>
            <a:r>
              <a:rPr lang="en-US" dirty="0" smtClean="0"/>
              <a:t>or statewide collaboration</a:t>
            </a:r>
            <a:r>
              <a:rPr lang="en-US" dirty="0"/>
              <a:t>: </a:t>
            </a:r>
            <a:r>
              <a:rPr lang="en-US" dirty="0" smtClean="0"/>
              <a:t>More </a:t>
            </a:r>
            <a:r>
              <a:rPr lang="en-US" dirty="0"/>
              <a:t>cost-effective and better for the environment than a city-by-city </a:t>
            </a:r>
            <a:r>
              <a:rPr lang="en-US" dirty="0" smtClean="0"/>
              <a:t>approach.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860800"/>
            <a:ext cx="18669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orange-environmental-lg-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1443841"/>
            <a:ext cx="6896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Conclusion: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dirty="0"/>
              <a:t>A fuller appreciation of the importance of our green infrastructure can lead to urban forests that deliver the substantial benefits that were the long-range hope of those who planted the saplings. </a:t>
            </a:r>
          </a:p>
        </p:txBody>
      </p:sp>
      <p:pic>
        <p:nvPicPr>
          <p:cNvPr id="3" name="Picture 2" descr="orange-environmental-lg-tran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Enhancing the Urban Canopy Through Ordinance and Collaboration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Michael Orange, </a:t>
            </a:r>
            <a:r>
              <a:rPr lang="en-US" u="sng" dirty="0" smtClean="0">
                <a:hlinkClick r:id="rId2"/>
              </a:rPr>
              <a:t>orange_michael@msn.com</a:t>
            </a:r>
            <a:r>
              <a:rPr lang="en-US" dirty="0" smtClean="0"/>
              <a:t>, 952-905-1448</a:t>
            </a:r>
            <a:br>
              <a:rPr lang="en-US" dirty="0" smtClean="0"/>
            </a:br>
            <a:r>
              <a:rPr lang="en-US" dirty="0" smtClean="0"/>
              <a:t>Workshop for Dakota County Communities, Planning for Resilient Cities, 6/27/17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range-environmental-lg-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5751830"/>
            <a:ext cx="2743200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s.fed.us/pnw/news/2013/01/Belvedere%20Dr%20Toledo%20June%202006_Her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0"/>
          <a:stretch/>
        </p:blipFill>
        <p:spPr bwMode="auto">
          <a:xfrm>
            <a:off x="1765300" y="1485565"/>
            <a:ext cx="6007100" cy="43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736600"/>
            <a:ext cx="543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Everybody loves trees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94069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</a:rPr>
              <a:t>Photos courtesy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Dr. Dan Herms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orange-environmental-lg-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Superhero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295400"/>
            <a:ext cx="3111793" cy="5345602"/>
          </a:xfrm>
        </p:spPr>
        <p:txBody>
          <a:bodyPr>
            <a:noAutofit/>
          </a:bodyPr>
          <a:lstStyle/>
          <a:p>
            <a:r>
              <a:rPr lang="en-US" sz="2400" dirty="0"/>
              <a:t>Reduce stormwater runoff</a:t>
            </a:r>
          </a:p>
          <a:p>
            <a:r>
              <a:rPr lang="en-US" sz="2400" dirty="0"/>
              <a:t>Save energy</a:t>
            </a:r>
          </a:p>
          <a:p>
            <a:r>
              <a:rPr lang="en-US" sz="2400" dirty="0"/>
              <a:t>Store </a:t>
            </a:r>
            <a:r>
              <a:rPr lang="en-US" sz="2400" dirty="0" smtClean="0"/>
              <a:t>carbon</a:t>
            </a:r>
            <a:endParaRPr lang="en-US" sz="2400" dirty="0"/>
          </a:p>
          <a:p>
            <a:r>
              <a:rPr lang="en-US" sz="2400" dirty="0"/>
              <a:t>Improve air quality</a:t>
            </a:r>
          </a:p>
          <a:p>
            <a:r>
              <a:rPr lang="en-US" sz="2400" dirty="0"/>
              <a:t>Improve human </a:t>
            </a:r>
            <a:r>
              <a:rPr lang="en-US" sz="2400" dirty="0" smtClean="0"/>
              <a:t>health</a:t>
            </a:r>
          </a:p>
          <a:p>
            <a:r>
              <a:rPr lang="en-US" sz="2400" dirty="0" smtClean="0"/>
              <a:t>Increase property values</a:t>
            </a:r>
            <a:endParaRPr lang="en-US" sz="2400" dirty="0"/>
          </a:p>
          <a:p>
            <a:r>
              <a:rPr lang="en-US" sz="2400" dirty="0"/>
              <a:t>Reduce crime</a:t>
            </a:r>
          </a:p>
          <a:p>
            <a:r>
              <a:rPr lang="en-US" sz="2400" dirty="0"/>
              <a:t>Reduce </a:t>
            </a:r>
            <a:r>
              <a:rPr lang="en-US" sz="2400" dirty="0" smtClean="0"/>
              <a:t>noise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295400"/>
            <a:ext cx="4891809" cy="4637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100" y="6087004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Rainbow TreeCare</a:t>
            </a:r>
            <a:endParaRPr lang="en-US" sz="1200" dirty="0"/>
          </a:p>
        </p:txBody>
      </p:sp>
      <p:pic>
        <p:nvPicPr>
          <p:cNvPr id="6" name="Picture 5" descr="orange-environmental-lg-tran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922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Tree benefits: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average urban ash tree </a:t>
            </a:r>
            <a:r>
              <a:rPr lang="en-US" sz="2400" dirty="0" smtClean="0"/>
              <a:t>provides </a:t>
            </a:r>
            <a:r>
              <a:rPr lang="en-US" sz="2400" dirty="0" smtClean="0"/>
              <a:t>benefits of $</a:t>
            </a:r>
            <a:r>
              <a:rPr lang="en-US" sz="2400" dirty="0" smtClean="0"/>
              <a:t>190 </a:t>
            </a:r>
            <a:r>
              <a:rPr lang="en-US" sz="2400" dirty="0" smtClean="0"/>
              <a:t>per </a:t>
            </a:r>
            <a:r>
              <a:rPr lang="en-US" sz="2400" dirty="0" smtClean="0"/>
              <a:t>year.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Tree benefits outweigh tree costs by 3 to 1.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new tree is not equivalent to an old tree.</a:t>
            </a:r>
            <a:endParaRPr lang="en-US" sz="2400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222500" y="5865912"/>
            <a:ext cx="39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From the National Tree Benefits Calculator</a:t>
            </a:r>
            <a:br>
              <a:rPr lang="en-US" sz="1200" dirty="0" smtClean="0"/>
            </a:br>
            <a:r>
              <a:rPr lang="en-US" sz="1200" dirty="0" smtClean="0">
                <a:hlinkClick r:id="rId2"/>
              </a:rPr>
              <a:t>www.treebenefits.com</a:t>
            </a:r>
            <a:r>
              <a:rPr lang="en-US" sz="1200" dirty="0" smtClean="0"/>
              <a:t> and Rainbow TreeCare</a:t>
            </a:r>
            <a:endParaRPr lang="en-US" sz="1200" dirty="0"/>
          </a:p>
        </p:txBody>
      </p:sp>
      <p:pic>
        <p:nvPicPr>
          <p:cNvPr id="6" name="Picture 2" descr="C:\Users\jmhafner\Desktop\ash t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3"/>
          <a:stretch/>
        </p:blipFill>
        <p:spPr bwMode="auto">
          <a:xfrm rot="5400000">
            <a:off x="4668276" y="1465820"/>
            <a:ext cx="44810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ange-environmental-lg-tran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152097-heavy-construction-equipment-in-a-new-residentail-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641600"/>
            <a:ext cx="462915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900" y="508000"/>
            <a:ext cx="408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treat soil like it was dirt</a:t>
            </a:r>
          </a:p>
          <a:p>
            <a:endParaRPr lang="en-US" sz="2400" b="1" dirty="0" smtClean="0"/>
          </a:p>
          <a:p>
            <a:r>
              <a:rPr lang="en-US" b="1" dirty="0" smtClean="0"/>
              <a:t>Compaction </a:t>
            </a:r>
            <a:r>
              <a:rPr lang="en-US" b="1" dirty="0"/>
              <a:t>by </a:t>
            </a:r>
            <a:r>
              <a:rPr lang="en-US" b="1" dirty="0" smtClean="0"/>
              <a:t>equipment and </a:t>
            </a:r>
            <a:r>
              <a:rPr lang="en-US" b="1" dirty="0"/>
              <a:t>material storage and changes to </a:t>
            </a:r>
            <a:r>
              <a:rPr lang="en-US" b="1" dirty="0" smtClean="0"/>
              <a:t>drainage have long-term impacts on soils and trees both on site and off</a:t>
            </a:r>
            <a:r>
              <a:rPr lang="en-US" b="1" dirty="0"/>
              <a:t> </a:t>
            </a:r>
            <a:r>
              <a:rPr lang="en-US" b="1" dirty="0" smtClean="0"/>
              <a:t>site.</a:t>
            </a:r>
            <a:endParaRPr lang="en-US" b="1" dirty="0"/>
          </a:p>
        </p:txBody>
      </p:sp>
      <p:pic>
        <p:nvPicPr>
          <p:cNvPr id="4" name="Picture 3" descr="C:\Users\jmhafner\Desktop\photos for greenstep\20150411_15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708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8600" y="4686300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Rainbow TreeCare</a:t>
            </a:r>
            <a:endParaRPr lang="en-US" sz="1200" dirty="0"/>
          </a:p>
        </p:txBody>
      </p:sp>
      <p:pic>
        <p:nvPicPr>
          <p:cNvPr id="6" name="Picture 5" descr="orange-environmental-lg-tran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057400"/>
            <a:ext cx="62230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There are more life forms in a handful of soil than people on the planet.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mere teaspoon contains many miles of fungal filaments. All of these work the soil, transform it, and make it so valuable for the trees.”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Wohlleben</a:t>
            </a:r>
            <a:r>
              <a:rPr lang="en-US" dirty="0"/>
              <a:t>, Peter, </a:t>
            </a:r>
            <a:r>
              <a:rPr lang="en-US" i="1" dirty="0"/>
              <a:t>The Hidden Life of Trees</a:t>
            </a:r>
            <a:r>
              <a:rPr lang="en-US" dirty="0"/>
              <a:t>, p. 86.</a:t>
            </a:r>
          </a:p>
        </p:txBody>
      </p:sp>
      <p:pic>
        <p:nvPicPr>
          <p:cNvPr id="3" name="Picture 2" descr="orange-environmental-lg-tran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1602" y="1072634"/>
            <a:ext cx="398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Don’t treat soil like it was dirt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669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26 at 2.18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8010" r="6944" b="8010"/>
          <a:stretch/>
        </p:blipFill>
        <p:spPr>
          <a:xfrm>
            <a:off x="3175000" y="825500"/>
            <a:ext cx="3111500" cy="4127500"/>
          </a:xfrm>
          <a:prstGeom prst="rect">
            <a:avLst/>
          </a:prstGeom>
        </p:spPr>
      </p:pic>
      <p:pic>
        <p:nvPicPr>
          <p:cNvPr id="4" name="Picture 3" descr="Screen Shot 2017-06-26 at 2.33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5206570"/>
            <a:ext cx="6464300" cy="961184"/>
          </a:xfrm>
          <a:prstGeom prst="rect">
            <a:avLst/>
          </a:prstGeom>
        </p:spPr>
      </p:pic>
      <p:pic>
        <p:nvPicPr>
          <p:cNvPr id="5" name="Picture 4" descr="orange-environmental-lg-tran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82896" y="4983036"/>
            <a:ext cx="1018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June 2006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48275" y="4983036"/>
            <a:ext cx="1073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June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154" y="5562600"/>
            <a:ext cx="360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Toledo, </a:t>
            </a:r>
            <a:r>
              <a:rPr lang="en-US" i="1" dirty="0" smtClean="0"/>
              <a:t>OH.  EAB discovered in 2003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94069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</a:rPr>
              <a:t>Photos courtesy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Dr. Dan Herms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1500" y="1726866"/>
            <a:ext cx="8051804" cy="3263900"/>
            <a:chOff x="-1295400" y="936484"/>
            <a:chExt cx="10594617" cy="35593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950387"/>
              <a:ext cx="4727217" cy="354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://www.fs.fed.us/pnw/news/2013/01/Belvedere%20Dr%20Toledo%20June%202006_Herm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80"/>
            <a:stretch/>
          </p:blipFill>
          <p:spPr bwMode="auto">
            <a:xfrm>
              <a:off x="-1295400" y="936484"/>
              <a:ext cx="5875731" cy="351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89004" y="419100"/>
            <a:ext cx="78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Emerald Ash Borer (EAB) Infestation</a:t>
            </a:r>
            <a:endParaRPr lang="en-US" b="1" dirty="0" smtClean="0"/>
          </a:p>
          <a:p>
            <a:pPr lvl="0" algn="ctr"/>
            <a:r>
              <a:rPr lang="en-US" sz="2000" dirty="0"/>
              <a:t>Most damaging forest insect ever to invade the U.S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A predictable natural disaster</a:t>
            </a:r>
          </a:p>
          <a:p>
            <a:pPr lvl="0" algn="ctr"/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1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749"/>
            <a:ext cx="7594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EAB Infestation: A predictable natural disaster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Ash constitute about 20</a:t>
            </a:r>
            <a:r>
              <a:rPr lang="en-US" dirty="0"/>
              <a:t>% of the public trees in </a:t>
            </a:r>
            <a:r>
              <a:rPr lang="en-US" dirty="0" smtClean="0"/>
              <a:t>MN cities.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Average EAB management </a:t>
            </a:r>
            <a:r>
              <a:rPr lang="en-US" dirty="0"/>
              <a:t>cost for a city in the region: $800,000 to $1.5 million.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inimize </a:t>
            </a:r>
            <a:r>
              <a:rPr lang="en-US" dirty="0"/>
              <a:t>the </a:t>
            </a:r>
            <a:r>
              <a:rPr lang="en-US" dirty="0" smtClean="0"/>
              <a:t>environmental and economic damage </a:t>
            </a:r>
            <a:r>
              <a:rPr lang="en-US" dirty="0"/>
              <a:t>via science-based management: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Save the best and replace the rest.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of removing and replacing </a:t>
            </a:r>
            <a:r>
              <a:rPr lang="en-US" dirty="0" smtClean="0"/>
              <a:t>1 average-sized tree could preserve 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healthy trees that will provide 4 times the tree benefits.</a:t>
            </a:r>
          </a:p>
          <a:p>
            <a:pPr marL="565150" lvl="2" indent="-285750">
              <a:buFont typeface="Arial"/>
              <a:buChar char="•"/>
            </a:pPr>
            <a:r>
              <a:rPr lang="en-US" dirty="0"/>
              <a:t>EAB management </a:t>
            </a:r>
            <a:r>
              <a:rPr lang="en-US" dirty="0" smtClean="0"/>
              <a:t>plan. </a:t>
            </a:r>
            <a:endParaRPr lang="en-US" dirty="0"/>
          </a:p>
        </p:txBody>
      </p:sp>
      <p:pic>
        <p:nvPicPr>
          <p:cNvPr id="3" name="Picture 2" descr="Screen Shot 2017-06-26 at 2.49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1343" r="13060" b="10140"/>
          <a:stretch/>
        </p:blipFill>
        <p:spPr>
          <a:xfrm>
            <a:off x="5310976" y="3365500"/>
            <a:ext cx="2410624" cy="3234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orange-environmental-lg-tran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0" y="6273799"/>
            <a:ext cx="1346200" cy="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443</Words>
  <Application>Microsoft Macintosh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Enhancing the Urban Canopy Through Ordinance and Collaboration </vt:lpstr>
      <vt:lpstr>PowerPoint Presentation</vt:lpstr>
      <vt:lpstr>Infrastructure Superhero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Enhancing the Urban Canopy Through Ordinance and Collaboration </vt:lpstr>
    </vt:vector>
  </TitlesOfParts>
  <Company>Principal, ORANGE Environmental,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the Urban Canopy Through Ordinance and Collaboration </dc:title>
  <dc:creator>Michael Orange</dc:creator>
  <cp:lastModifiedBy>Michael Orange</cp:lastModifiedBy>
  <cp:revision>34</cp:revision>
  <dcterms:created xsi:type="dcterms:W3CDTF">2017-06-25T14:20:12Z</dcterms:created>
  <dcterms:modified xsi:type="dcterms:W3CDTF">2017-06-27T03:14:51Z</dcterms:modified>
</cp:coreProperties>
</file>