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459" r:id="rId3"/>
    <p:sldId id="260" r:id="rId4"/>
    <p:sldId id="364" r:id="rId5"/>
    <p:sldId id="359" r:id="rId6"/>
    <p:sldId id="448" r:id="rId7"/>
    <p:sldId id="380" r:id="rId8"/>
    <p:sldId id="365" r:id="rId9"/>
    <p:sldId id="404" r:id="rId10"/>
    <p:sldId id="367" r:id="rId11"/>
    <p:sldId id="451" r:id="rId12"/>
    <p:sldId id="400" r:id="rId13"/>
    <p:sldId id="424" r:id="rId14"/>
    <p:sldId id="425" r:id="rId15"/>
    <p:sldId id="429" r:id="rId16"/>
    <p:sldId id="472" r:id="rId17"/>
    <p:sldId id="376" r:id="rId18"/>
  </p:sldIdLst>
  <p:sldSz cx="12192000" cy="6858000"/>
  <p:notesSz cx="7023100" cy="93091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>
          <p15:clr>
            <a:srgbClr val="A4A3A4"/>
          </p15:clr>
        </p15:guide>
        <p15:guide id="2" pos="221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D559"/>
    <a:srgbClr val="2C542C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73" autoAdjust="0"/>
    <p:restoredTop sz="85062" autoAdjust="0"/>
  </p:normalViewPr>
  <p:slideViewPr>
    <p:cSldViewPr snapToGrid="0">
      <p:cViewPr varScale="1">
        <p:scale>
          <a:sx n="82" d="100"/>
          <a:sy n="82" d="100"/>
        </p:scale>
        <p:origin x="968" y="16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-3352"/>
    </p:cViewPr>
  </p:sorterViewPr>
  <p:notesViewPr>
    <p:cSldViewPr snapToGrid="0">
      <p:cViewPr varScale="1">
        <p:scale>
          <a:sx n="55" d="100"/>
          <a:sy n="55" d="100"/>
        </p:scale>
        <p:origin x="2292" y="90"/>
      </p:cViewPr>
      <p:guideLst>
        <p:guide orient="horz" pos="2932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43238" cy="466725"/>
          </a:xfrm>
          <a:prstGeom prst="rect">
            <a:avLst/>
          </a:prstGeom>
        </p:spPr>
        <p:txBody>
          <a:bodyPr vert="horz" lIns="93308" tIns="46654" rIns="93308" bIns="46654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276" y="1"/>
            <a:ext cx="3043238" cy="466725"/>
          </a:xfrm>
          <a:prstGeom prst="rect">
            <a:avLst/>
          </a:prstGeom>
        </p:spPr>
        <p:txBody>
          <a:bodyPr vert="horz" lIns="93308" tIns="46654" rIns="93308" bIns="46654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4/18/2017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42375"/>
            <a:ext cx="3043238" cy="466725"/>
          </a:xfrm>
          <a:prstGeom prst="rect">
            <a:avLst/>
          </a:prstGeom>
        </p:spPr>
        <p:txBody>
          <a:bodyPr vert="horz" lIns="93308" tIns="46654" rIns="93308" bIns="46654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276" y="8842375"/>
            <a:ext cx="3043238" cy="466725"/>
          </a:xfrm>
          <a:prstGeom prst="rect">
            <a:avLst/>
          </a:prstGeom>
        </p:spPr>
        <p:txBody>
          <a:bodyPr vert="horz" wrap="square" lIns="93308" tIns="46654" rIns="93308" bIns="4665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D8405F01-A741-416D-8B80-52A040879BC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9605780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43238" cy="466725"/>
          </a:xfrm>
          <a:prstGeom prst="rect">
            <a:avLst/>
          </a:prstGeom>
        </p:spPr>
        <p:txBody>
          <a:bodyPr vert="horz" lIns="93308" tIns="46654" rIns="93308" bIns="46654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276" y="1"/>
            <a:ext cx="3043238" cy="466725"/>
          </a:xfrm>
          <a:prstGeom prst="rect">
            <a:avLst/>
          </a:prstGeom>
        </p:spPr>
        <p:txBody>
          <a:bodyPr vert="horz" lIns="93308" tIns="46654" rIns="93308" bIns="46654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4/18/2017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08" tIns="46654" rIns="93308" bIns="46654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9925"/>
            <a:ext cx="5619750" cy="3665538"/>
          </a:xfrm>
          <a:prstGeom prst="rect">
            <a:avLst/>
          </a:prstGeom>
        </p:spPr>
        <p:txBody>
          <a:bodyPr vert="horz" lIns="93308" tIns="46654" rIns="93308" bIns="46654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42375"/>
            <a:ext cx="3043238" cy="466725"/>
          </a:xfrm>
          <a:prstGeom prst="rect">
            <a:avLst/>
          </a:prstGeom>
        </p:spPr>
        <p:txBody>
          <a:bodyPr vert="horz" lIns="93308" tIns="46654" rIns="93308" bIns="46654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276" y="8842375"/>
            <a:ext cx="3043238" cy="466725"/>
          </a:xfrm>
          <a:prstGeom prst="rect">
            <a:avLst/>
          </a:prstGeom>
        </p:spPr>
        <p:txBody>
          <a:bodyPr vert="horz" wrap="square" lIns="93308" tIns="46654" rIns="93308" bIns="4665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E5BC145F-4C68-401B-BBDD-FF76E48FE5E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7413051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874" indent="-285721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2883" indent="-228576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036" indent="-228576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189" indent="-228576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343" indent="-228576" defTabSz="4571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496" indent="-228576" defTabSz="4571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8649" indent="-228576" defTabSz="4571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5802" indent="-228576" defTabSz="4571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C58800AD-D875-44EC-8BAC-5E5F98052F6B}" type="slidenum">
              <a:rPr lang="en-US" altLang="en-US" smtClean="0"/>
              <a:pPr/>
              <a:t>1</a:t>
            </a:fld>
            <a:endParaRPr lang="en-US" alt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4/18/2017</a:t>
            </a:r>
          </a:p>
        </p:txBody>
      </p:sp>
    </p:spTree>
    <p:extLst>
      <p:ext uri="{BB962C8B-B14F-4D97-AF65-F5344CB8AC3E}">
        <p14:creationId xmlns:p14="http://schemas.microsoft.com/office/powerpoint/2010/main" val="21713251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79926"/>
            <a:ext cx="5619750" cy="392410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BC145F-4C68-401B-BBDD-FF76E48FE5EA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4/18/2017</a:t>
            </a:r>
          </a:p>
        </p:txBody>
      </p:sp>
    </p:spTree>
    <p:extLst>
      <p:ext uri="{BB962C8B-B14F-4D97-AF65-F5344CB8AC3E}">
        <p14:creationId xmlns:p14="http://schemas.microsoft.com/office/powerpoint/2010/main" val="13843414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BC145F-4C68-401B-BBDD-FF76E48FE5EA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4/18/2017</a:t>
            </a:r>
          </a:p>
        </p:txBody>
      </p:sp>
    </p:spTree>
    <p:extLst>
      <p:ext uri="{BB962C8B-B14F-4D97-AF65-F5344CB8AC3E}">
        <p14:creationId xmlns:p14="http://schemas.microsoft.com/office/powerpoint/2010/main" val="15946054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D8776801-69E1-42DB-8E3D-3F253E3F2FE2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4/18/2017</a:t>
            </a:r>
          </a:p>
        </p:txBody>
      </p:sp>
    </p:spTree>
    <p:extLst>
      <p:ext uri="{BB962C8B-B14F-4D97-AF65-F5344CB8AC3E}">
        <p14:creationId xmlns:p14="http://schemas.microsoft.com/office/powerpoint/2010/main" val="38036964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31768" eaLnBrk="1" hangingPunct="1">
              <a:spcBef>
                <a:spcPct val="0"/>
              </a:spcBef>
            </a:pPr>
            <a:r>
              <a:rPr lang="en-US" altLang="en-US" b="1" dirty="0"/>
              <a:t>Ostenburg</a:t>
            </a:r>
          </a:p>
          <a:p>
            <a:pPr defTabSz="931768" eaLnBrk="1" hangingPunct="1">
              <a:spcBef>
                <a:spcPct val="0"/>
              </a:spcBef>
            </a:pPr>
            <a:endParaRPr lang="en-US" altLang="en-US" dirty="0"/>
          </a:p>
          <a:p>
            <a:pPr defTabSz="931768" eaLnBrk="1" hangingPunct="1">
              <a:spcBef>
                <a:spcPct val="0"/>
              </a:spcBef>
            </a:pPr>
            <a:r>
              <a:rPr lang="en-US" altLang="en-US" dirty="0"/>
              <a:t>Ok to read the goal –</a:t>
            </a:r>
          </a:p>
          <a:p>
            <a:pPr defTabSz="931768" eaLnBrk="1" hangingPunct="1">
              <a:spcBef>
                <a:spcPct val="0"/>
              </a:spcBef>
            </a:pPr>
            <a:endParaRPr lang="en-US" altLang="en-US" dirty="0"/>
          </a:p>
          <a:p>
            <a:pPr defTabSz="931768" eaLnBrk="1" hangingPunct="1">
              <a:spcBef>
                <a:spcPct val="0"/>
              </a:spcBef>
            </a:pPr>
            <a:r>
              <a:rPr lang="en-US" altLang="en-US" b="1" dirty="0"/>
              <a:t>Bottom line.  </a:t>
            </a:r>
          </a:p>
          <a:p>
            <a:pPr defTabSz="931768" eaLnBrk="1" hangingPunct="1">
              <a:spcBef>
                <a:spcPct val="0"/>
              </a:spcBef>
            </a:pPr>
            <a:r>
              <a:rPr lang="en-US" altLang="en-US" b="1" dirty="0"/>
              <a:t>We have to work together and strategically.  </a:t>
            </a:r>
          </a:p>
          <a:p>
            <a:pPr defTabSz="931768" eaLnBrk="1" hangingPunct="1">
              <a:spcBef>
                <a:spcPct val="0"/>
              </a:spcBef>
            </a:pPr>
            <a:r>
              <a:rPr lang="en-US" altLang="en-US" dirty="0"/>
              <a:t>Not enough resources to get much done without aligning efforts</a:t>
            </a: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874" indent="-285721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2883" indent="-228576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036" indent="-228576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189" indent="-228576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343" indent="-228576" defTabSz="4571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496" indent="-228576" defTabSz="4571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8649" indent="-228576" defTabSz="4571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5802" indent="-228576" defTabSz="4571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B3EF3000-279C-43E6-B03B-8D3051F5CD0B}" type="slidenum">
              <a:rPr lang="en-US" altLang="en-US" smtClean="0"/>
              <a:pPr/>
              <a:t>3</a:t>
            </a:fld>
            <a:endParaRPr lang="en-US" alt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4/18/2017</a:t>
            </a:r>
          </a:p>
        </p:txBody>
      </p:sp>
    </p:spTree>
    <p:extLst>
      <p:ext uri="{BB962C8B-B14F-4D97-AF65-F5344CB8AC3E}">
        <p14:creationId xmlns:p14="http://schemas.microsoft.com/office/powerpoint/2010/main" val="4989836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BC145F-4C68-401B-BBDD-FF76E48FE5EA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4/18/2017</a:t>
            </a:r>
          </a:p>
        </p:txBody>
      </p:sp>
    </p:spTree>
    <p:extLst>
      <p:ext uri="{BB962C8B-B14F-4D97-AF65-F5344CB8AC3E}">
        <p14:creationId xmlns:p14="http://schemas.microsoft.com/office/powerpoint/2010/main" val="34436982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BC145F-4C68-401B-BBDD-FF76E48FE5EA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4/18/2017</a:t>
            </a:r>
          </a:p>
        </p:txBody>
      </p:sp>
    </p:spTree>
    <p:extLst>
      <p:ext uri="{BB962C8B-B14F-4D97-AF65-F5344CB8AC3E}">
        <p14:creationId xmlns:p14="http://schemas.microsoft.com/office/powerpoint/2010/main" val="35864167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 dirty="0"/>
              <a:t>Edith</a:t>
            </a:r>
          </a:p>
          <a:p>
            <a:pPr>
              <a:spcBef>
                <a:spcPct val="0"/>
              </a:spcBef>
            </a:pPr>
            <a:r>
              <a:rPr lang="en-US" altLang="en-US" dirty="0"/>
              <a:t>Normalized – land achievements nearly 30%</a:t>
            </a:r>
          </a:p>
          <a:p>
            <a:pPr>
              <a:spcBef>
                <a:spcPct val="0"/>
              </a:spcBef>
            </a:pPr>
            <a:r>
              <a:rPr lang="en-US" altLang="en-US" dirty="0"/>
              <a:t>Normalized for dominance of land and scarcity of waste achievements</a:t>
            </a:r>
          </a:p>
          <a:p>
            <a:pPr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583016C-2527-4BB3-BA2E-98317BCD9A92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86134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0B72732B-AB2E-4F50-B8EB-7AE5ABC8C606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4/18/2017</a:t>
            </a:r>
          </a:p>
        </p:txBody>
      </p:sp>
    </p:spTree>
    <p:extLst>
      <p:ext uri="{BB962C8B-B14F-4D97-AF65-F5344CB8AC3E}">
        <p14:creationId xmlns:p14="http://schemas.microsoft.com/office/powerpoint/2010/main" val="40987163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BC145F-4C68-401B-BBDD-FF76E48FE5EA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4/18/2017</a:t>
            </a:r>
          </a:p>
        </p:txBody>
      </p:sp>
    </p:spTree>
    <p:extLst>
      <p:ext uri="{BB962C8B-B14F-4D97-AF65-F5344CB8AC3E}">
        <p14:creationId xmlns:p14="http://schemas.microsoft.com/office/powerpoint/2010/main" val="34864209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4/18/2017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5BC145F-4C68-401B-BBDD-FF76E48FE5EA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34579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BC145F-4C68-401B-BBDD-FF76E48FE5EA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4/18/2017</a:t>
            </a:r>
          </a:p>
        </p:txBody>
      </p:sp>
    </p:spTree>
    <p:extLst>
      <p:ext uri="{BB962C8B-B14F-4D97-AF65-F5344CB8AC3E}">
        <p14:creationId xmlns:p14="http://schemas.microsoft.com/office/powerpoint/2010/main" val="24396692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4"/>
          <p:cNvSpPr/>
          <p:nvPr/>
        </p:nvSpPr>
        <p:spPr>
          <a:xfrm>
            <a:off x="0" y="6334125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5"/>
          <p:cNvCxnSpPr/>
          <p:nvPr/>
        </p:nvCxnSpPr>
        <p:spPr>
          <a:xfrm>
            <a:off x="1208088" y="4343400"/>
            <a:ext cx="9875837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/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629BB9-C79E-4FA5-B140-8114ADCA2B1D}" type="datetimeFigureOut">
              <a:rPr lang="en-US"/>
              <a:pPr>
                <a:defRPr/>
              </a:pPr>
              <a:t>6/20/19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BCF777-DCEE-45FE-BD33-61528B2C5BF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18557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B42A9-AF7F-409B-9924-6803BCAE0138}" type="datetimeFigureOut">
              <a:rPr lang="en-US"/>
              <a:pPr>
                <a:defRPr/>
              </a:pPr>
              <a:t>6/20/19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232645-A951-463B-A9A8-C2C30ACA7CF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6692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4"/>
          <p:cNvSpPr/>
          <p:nvPr/>
        </p:nvSpPr>
        <p:spPr>
          <a:xfrm>
            <a:off x="0" y="6334125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02324B-E6D1-4125-80B5-C433C65E3BBF}" type="datetimeFigureOut">
              <a:rPr lang="en-US"/>
              <a:pPr>
                <a:defRPr/>
              </a:pPr>
              <a:t>6/20/19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FD73DE-1EA2-4D49-B952-33BA73F2D93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2384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6C7F5D-7BEA-43C6-872D-F15F96E92177}" type="datetimeFigureOut">
              <a:rPr lang="en-US"/>
              <a:pPr>
                <a:defRPr/>
              </a:pPr>
              <a:t>6/20/19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21B579-9ED6-4F22-86E7-13BA1A7C821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5700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4"/>
          <p:cNvSpPr/>
          <p:nvPr/>
        </p:nvSpPr>
        <p:spPr>
          <a:xfrm>
            <a:off x="0" y="6334125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5"/>
          <p:cNvCxnSpPr/>
          <p:nvPr/>
        </p:nvCxnSpPr>
        <p:spPr>
          <a:xfrm>
            <a:off x="1208088" y="4343400"/>
            <a:ext cx="9875837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Ctr="0"/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4BD3AF-9E23-4F39-8EDD-80C0DA8DBA5B}" type="datetimeFigureOut">
              <a:rPr lang="en-US"/>
              <a:pPr>
                <a:defRPr/>
              </a:pPr>
              <a:t>6/20/19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3FE698-755A-4FA4-8129-F244A21C604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1020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391EE-8969-4F22-ABDD-DEDD229DD8D7}" type="datetimeFigureOut">
              <a:rPr lang="en-US"/>
              <a:pPr>
                <a:defRPr/>
              </a:pPr>
              <a:t>6/20/19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76F95C-2B66-44D4-B57F-838FDCC464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246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8255CC-27CD-45D3-A35F-056B0BBD6C54}" type="datetimeFigureOut">
              <a:rPr lang="en-US"/>
              <a:pPr>
                <a:defRPr/>
              </a:pPr>
              <a:t>6/20/19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7FD246-1402-44A1-A422-2FCE3D0EA3B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3684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8D373B-400F-4827-8226-9AAE75D8B412}" type="datetimeFigureOut">
              <a:rPr lang="en-US"/>
              <a:pPr>
                <a:defRPr/>
              </a:pPr>
              <a:t>6/20/19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11818C-6F45-4926-8B13-2D89461761F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4732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Rectangle 2"/>
          <p:cNvSpPr/>
          <p:nvPr/>
        </p:nvSpPr>
        <p:spPr>
          <a:xfrm>
            <a:off x="0" y="6334125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495BBD-F0F5-4E71-9862-FDAE1EDD0CEE}" type="datetimeFigureOut">
              <a:rPr lang="en-US"/>
              <a:pPr>
                <a:defRPr/>
              </a:pPr>
              <a:t>6/20/19</a:t>
            </a:fld>
            <a:endParaRPr lang="en-US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A54699-A899-462C-B867-688391E77AE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6483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40513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4040188" y="0"/>
            <a:ext cx="635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/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465138" y="6459538"/>
            <a:ext cx="2619375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0AD325DA-CED6-49C6-8861-244DD847E90F}" type="datetimeFigureOut">
              <a:rPr lang="en-US"/>
              <a:pPr>
                <a:defRPr/>
              </a:pPr>
              <a:t>6/20/19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538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9EB206B-F314-4E5C-B75F-3C01FC8EE9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1388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0" y="4914900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tIns="0" bIns="0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rtlCol="0"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3074F5-15A6-40D1-8602-0E2556E7C41C}" type="datetimeFigureOut">
              <a:rPr lang="en-US"/>
              <a:pPr>
                <a:defRPr/>
              </a:pPr>
              <a:t>6/20/19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4FA466-FA46-46ED-BBBB-049FFA91E9C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9790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125"/>
            <a:ext cx="12192000" cy="66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6963" y="287338"/>
            <a:ext cx="10058400" cy="14493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96963" y="1846263"/>
            <a:ext cx="10058400" cy="402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6963" y="6459538"/>
            <a:ext cx="2473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BB3065D0-8A6B-4553-9365-C491B7FCEFB6}" type="datetimeFigureOut">
              <a:rPr lang="en-US"/>
              <a:pPr>
                <a:defRPr/>
              </a:pPr>
              <a:t>6/20/19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75" y="6459538"/>
            <a:ext cx="482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 cap="all" baseline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1238" y="6459538"/>
            <a:ext cx="131127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4B4F7C4-41AF-4CA4-BC5C-DF0F94DAC95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800" y="1738313"/>
            <a:ext cx="9966325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1" r:id="rId2"/>
    <p:sldLayoutId id="2147483707" r:id="rId3"/>
    <p:sldLayoutId id="2147483702" r:id="rId4"/>
    <p:sldLayoutId id="2147483703" r:id="rId5"/>
    <p:sldLayoutId id="2147483704" r:id="rId6"/>
    <p:sldLayoutId id="2147483708" r:id="rId7"/>
    <p:sldLayoutId id="2147483709" r:id="rId8"/>
    <p:sldLayoutId id="2147483710" r:id="rId9"/>
    <p:sldLayoutId id="2147483705" r:id="rId10"/>
    <p:sldLayoutId id="2147483711" r:id="rId11"/>
  </p:sldLayoutIdLst>
  <p:hf sldNum="0"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 kern="1200" spc="-50">
          <a:solidFill>
            <a:srgbClr val="40404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itchFamily="34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itchFamily="34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itchFamily="34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itchFamily="34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itchFamily="34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itchFamily="34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itchFamily="34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itchFamily="34" charset="0"/>
        </a:defRPr>
      </a:lvl9pPr>
    </p:titleStyle>
    <p:bodyStyle>
      <a:lvl1pPr marL="90488" indent="-90488" algn="l" rtl="0" eaLnBrk="0" fontAlgn="base" hangingPunct="0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800" kern="1200">
          <a:solidFill>
            <a:srgbClr val="404040"/>
          </a:solidFill>
          <a:latin typeface="+mn-lt"/>
          <a:ea typeface="+mn-ea"/>
          <a:cs typeface="+mn-cs"/>
        </a:defRPr>
      </a:lvl1pPr>
      <a:lvl2pPr marL="382588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2400" kern="1200">
          <a:solidFill>
            <a:srgbClr val="404040"/>
          </a:solidFill>
          <a:latin typeface="+mn-lt"/>
          <a:ea typeface="+mn-ea"/>
          <a:cs typeface="+mn-cs"/>
        </a:defRPr>
      </a:lvl2pPr>
      <a:lvl3pPr marL="566738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2000" kern="1200">
          <a:solidFill>
            <a:srgbClr val="404040"/>
          </a:solidFill>
          <a:latin typeface="+mn-lt"/>
          <a:ea typeface="+mn-ea"/>
          <a:cs typeface="+mn-cs"/>
        </a:defRPr>
      </a:lvl3pPr>
      <a:lvl4pPr marL="749300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4pPr>
      <a:lvl5pPr marL="9318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emakra@mayorscaucus.org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6.emf"/><Relationship Id="rId4" Type="http://schemas.openxmlformats.org/officeDocument/2006/relationships/hyperlink" Target="http://mayorscaucus.org/initiatives/environment/rec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6963" y="758825"/>
            <a:ext cx="10058400" cy="3565525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b="1" dirty="0"/>
              <a:t>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82225" y="4793737"/>
            <a:ext cx="9424816" cy="114300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defRPr/>
            </a:pPr>
            <a:r>
              <a:rPr lang="en-US" sz="1800" dirty="0"/>
              <a:t>Thriving resilient cities</a:t>
            </a:r>
          </a:p>
          <a:p>
            <a:pPr eaLnBrk="1" fontAlgn="auto" hangingPunct="1">
              <a:defRPr/>
            </a:pPr>
            <a:r>
              <a:rPr lang="en-US" sz="1800" dirty="0"/>
              <a:t>Edith Makra, Metropolitan Mayors caucus</a:t>
            </a:r>
          </a:p>
          <a:p>
            <a:pPr eaLnBrk="1" fontAlgn="auto" hangingPunct="1">
              <a:defRPr/>
            </a:pPr>
            <a:r>
              <a:rPr lang="en-US" sz="1800" dirty="0"/>
              <a:t>June 20, 2019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0675" y="5266267"/>
            <a:ext cx="3842458" cy="1574019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977E590-9B2A-864C-8181-7B8EB3F52E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5523" y="1713585"/>
            <a:ext cx="4872763" cy="265627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/>
              <a:t>Greenest Region Compact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consensus sustainability for communities and the region</a:t>
            </a:r>
          </a:p>
          <a:p>
            <a:r>
              <a:rPr lang="en-US" b="1" dirty="0"/>
              <a:t>In three parts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2796F03-89E3-6C4C-885A-E96ECF3F1E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6121" y="5028623"/>
            <a:ext cx="2807913" cy="1327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1629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D44CE965-E4B9-2A42-B155-31D79E9E0EC2}"/>
              </a:ext>
            </a:extLst>
          </p:cNvPr>
          <p:cNvSpPr txBox="1">
            <a:spLocks/>
          </p:cNvSpPr>
          <p:nvPr/>
        </p:nvSpPr>
        <p:spPr bwMode="auto">
          <a:xfrm rot="16200000">
            <a:off x="-1171974" y="3259040"/>
            <a:ext cx="4256897" cy="1213537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marL="90488" indent="-90488" algn="l" rtl="0" eaLnBrk="0" fontAlgn="base" hangingPunct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8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382588" indent="-182563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2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566738" indent="-182563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20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749300" indent="-182563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931863" indent="-182563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dirty="0">
                <a:solidFill>
                  <a:schemeClr val="bg1"/>
                </a:solidFill>
              </a:rPr>
              <a:t>Part 1 </a:t>
            </a:r>
          </a:p>
          <a:p>
            <a:pPr defTabSz="914400"/>
            <a:r>
              <a:rPr lang="en-US" dirty="0">
                <a:solidFill>
                  <a:schemeClr val="bg1"/>
                </a:solidFill>
              </a:rPr>
              <a:t>The Compact – Just Goals</a:t>
            </a:r>
          </a:p>
        </p:txBody>
      </p:sp>
      <p:pic>
        <p:nvPicPr>
          <p:cNvPr id="20" name="Content Placeholder 19">
            <a:extLst>
              <a:ext uri="{FF2B5EF4-FFF2-40B4-BE49-F238E27FC236}">
                <a16:creationId xmlns:a16="http://schemas.microsoft.com/office/drawing/2014/main" id="{A67FD2E4-4D15-B542-9DA3-EEAAE0FDFA5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658073" y="286603"/>
            <a:ext cx="4984925" cy="6451081"/>
          </a:xfrm>
          <a:solidFill>
            <a:schemeClr val="bg1"/>
          </a:solidFill>
          <a:ln>
            <a:solidFill>
              <a:schemeClr val="tx1"/>
            </a:solidFill>
          </a:ln>
        </p:spPr>
      </p:pic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8329" y="286602"/>
            <a:ext cx="4984925" cy="6451081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572003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GRC Adopters by Resolution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/>
              <a:t>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199836" y="3130305"/>
            <a:ext cx="4323472" cy="286232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/>
              <a:t>Barrington Area Council of Governments</a:t>
            </a:r>
          </a:p>
          <a:p>
            <a:r>
              <a:rPr lang="en-US" dirty="0"/>
              <a:t>Lake County Municipal League</a:t>
            </a:r>
          </a:p>
          <a:p>
            <a:r>
              <a:rPr lang="en-US" dirty="0"/>
              <a:t>McHenry County Council of Governments</a:t>
            </a:r>
          </a:p>
          <a:p>
            <a:r>
              <a:rPr lang="en-US" dirty="0"/>
              <a:t>Metro West Council of Governments</a:t>
            </a:r>
          </a:p>
          <a:p>
            <a:r>
              <a:rPr lang="en-US" dirty="0"/>
              <a:t>Northwest Municipal Conference</a:t>
            </a:r>
          </a:p>
          <a:p>
            <a:r>
              <a:rPr lang="en-US" dirty="0"/>
              <a:t>South Suburban Mayors &amp; Managers</a:t>
            </a:r>
          </a:p>
          <a:p>
            <a:r>
              <a:rPr lang="en-US" dirty="0"/>
              <a:t>Southwest Conference of Mayors</a:t>
            </a:r>
          </a:p>
          <a:p>
            <a:r>
              <a:rPr lang="en-US" dirty="0"/>
              <a:t>West Central Municipal Conference</a:t>
            </a:r>
          </a:p>
          <a:p>
            <a:r>
              <a:rPr lang="en-US" dirty="0"/>
              <a:t>Will County Government League</a:t>
            </a:r>
          </a:p>
          <a:p>
            <a:r>
              <a:rPr lang="en-US" dirty="0"/>
              <a:t>DuPage Mayors and Managers Conference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235723" y="1820438"/>
            <a:ext cx="2779916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/>
              <a:t>119 municipalities</a:t>
            </a:r>
          </a:p>
          <a:p>
            <a:r>
              <a:rPr lang="en-US" sz="2400" b="1" dirty="0"/>
              <a:t>2 counties</a:t>
            </a:r>
          </a:p>
          <a:p>
            <a:r>
              <a:rPr lang="en-US" sz="2400" b="1" dirty="0"/>
              <a:t>10 COGS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78F11F-5040-D94B-B330-ECD41F5E7E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7181" y="1736725"/>
            <a:ext cx="4708819" cy="4985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4840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Part 2 </a:t>
            </a:r>
            <a:r>
              <a:rPr lang="en-US" dirty="0"/>
              <a:t>- The GRC </a:t>
            </a:r>
            <a:r>
              <a:rPr lang="en-US" b="1" i="1" dirty="0">
                <a:solidFill>
                  <a:schemeClr val="tx2">
                    <a:lumMod val="75000"/>
                  </a:schemeClr>
                </a:solidFill>
              </a:rPr>
              <a:t>Framework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096963" y="1979416"/>
            <a:ext cx="10058400" cy="4469789"/>
          </a:xfrm>
        </p:spPr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Compilation of </a:t>
            </a:r>
            <a:r>
              <a:rPr lang="en-US" b="1" i="1" u="sng" dirty="0">
                <a:solidFill>
                  <a:schemeClr val="accent1">
                    <a:lumMod val="75000"/>
                  </a:schemeClr>
                </a:solidFill>
              </a:rPr>
              <a:t>all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Common Objectives, Strategies</a:t>
            </a:r>
          </a:p>
          <a:p>
            <a:endParaRPr lang="en-US" sz="1000" b="1" dirty="0">
              <a:solidFill>
                <a:schemeClr val="accent1">
                  <a:lumMod val="75000"/>
                </a:schemeClr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/>
              <a:t>Aligns with regional, national, global objectives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/>
              <a:t>Links to resources &amp; existing programs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b="1" dirty="0"/>
              <a:t>Framework for community sustainability plan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b="1" dirty="0"/>
              <a:t> No reporting or commitment required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6796C38-3E9C-EC48-8CF6-647DB922ED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2351" y="408795"/>
            <a:ext cx="2807913" cy="1327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6622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49F7FA9-59D2-BD40-8266-D3847D2972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374" y="1447885"/>
            <a:ext cx="11478880" cy="4605946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279400" y="3608149"/>
            <a:ext cx="2481517" cy="2516408"/>
          </a:xfrm>
          <a:prstGeom prst="ellipse">
            <a:avLst/>
          </a:prstGeom>
          <a:noFill/>
          <a:ln w="25400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374" y="2392236"/>
            <a:ext cx="1201738" cy="1243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8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87668">
            <a:off x="1321836" y="1718456"/>
            <a:ext cx="2583795" cy="2002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70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76039">
            <a:off x="6046669" y="734104"/>
            <a:ext cx="2968283" cy="1858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1"/>
          <p:cNvSpPr/>
          <p:nvPr/>
        </p:nvSpPr>
        <p:spPr>
          <a:xfrm>
            <a:off x="2886635" y="5018430"/>
            <a:ext cx="5847967" cy="593476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103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Part 3 –</a:t>
            </a:r>
            <a:r>
              <a:rPr lang="en-US" sz="4000" dirty="0"/>
              <a:t>GRC Collaborative </a:t>
            </a:r>
            <a:r>
              <a:rPr lang="en-US" sz="4000" b="1" i="1" dirty="0">
                <a:solidFill>
                  <a:schemeClr val="tx2">
                    <a:lumMod val="75000"/>
                  </a:schemeClr>
                </a:solidFill>
              </a:rPr>
              <a:t>Programs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6963" y="1971996"/>
            <a:ext cx="10058400" cy="4448906"/>
          </a:xfrm>
        </p:spPr>
        <p:txBody>
          <a:bodyPr/>
          <a:lstStyle/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Collaborative programs to realize GRC goals</a:t>
            </a:r>
            <a:r>
              <a:rPr lang="en-US" sz="3200" b="1" i="1" dirty="0">
                <a:solidFill>
                  <a:schemeClr val="accent1">
                    <a:lumMod val="75000"/>
                  </a:schemeClr>
                </a:solidFill>
              </a:rPr>
              <a:t> regionally</a:t>
            </a:r>
            <a:endParaRPr lang="en-US" altLang="en-US" b="1" i="1" dirty="0"/>
          </a:p>
          <a:p>
            <a:pPr>
              <a:buFont typeface="Wingdings" pitchFamily="2" charset="2"/>
              <a:buChar char="§"/>
            </a:pPr>
            <a:r>
              <a:rPr lang="en-US" sz="3200" dirty="0"/>
              <a:t>Leverage municipal consensus </a:t>
            </a:r>
          </a:p>
          <a:p>
            <a:pPr>
              <a:buFont typeface="Wingdings" pitchFamily="2" charset="2"/>
              <a:buChar char="§"/>
            </a:pPr>
            <a:r>
              <a:rPr lang="en-US" sz="3200" dirty="0"/>
              <a:t>Engage mayors and elected officials</a:t>
            </a:r>
          </a:p>
          <a:p>
            <a:pPr>
              <a:buFont typeface="Wingdings" pitchFamily="2" charset="2"/>
              <a:buChar char="§"/>
            </a:pPr>
            <a:r>
              <a:rPr lang="en-US" sz="3200" dirty="0"/>
              <a:t>Grants</a:t>
            </a:r>
          </a:p>
          <a:p>
            <a:pPr>
              <a:buFont typeface="Wingdings" pitchFamily="2" charset="2"/>
              <a:buChar char="§"/>
            </a:pPr>
            <a:r>
              <a:rPr lang="en-US" sz="3200" dirty="0"/>
              <a:t>Collaboration to address specific GRC goals</a:t>
            </a:r>
          </a:p>
          <a:p>
            <a:pPr marL="200025" lvl="1" indent="0">
              <a:buNone/>
            </a:pPr>
            <a:endParaRPr lang="en-US" altLang="en-US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23A8C82-1741-D84C-BD3F-6714B8B45E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5105" y="465702"/>
            <a:ext cx="2807913" cy="1327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4528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60F0C51-B274-9848-A5C7-68FE5F0D90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Addressing GRC Goals together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1EB8ADD-19B8-A745-BE69-7B4F1FA9EB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67737" y="1917846"/>
            <a:ext cx="4519077" cy="4023360"/>
          </a:xfrm>
        </p:spPr>
        <p:txBody>
          <a:bodyPr/>
          <a:lstStyle/>
          <a:p>
            <a:r>
              <a:rPr lang="en-US" b="1" i="1" dirty="0"/>
              <a:t>Advance renewable energy </a:t>
            </a:r>
            <a:endParaRPr lang="en-US" sz="2000" b="1" i="1" dirty="0"/>
          </a:p>
          <a:p>
            <a:r>
              <a:rPr lang="en-US" dirty="0"/>
              <a:t>Led 35 local </a:t>
            </a:r>
            <a:r>
              <a:rPr lang="en-US" dirty="0" err="1"/>
              <a:t>gov’s</a:t>
            </a:r>
            <a:r>
              <a:rPr lang="en-US" dirty="0"/>
              <a:t> to earn SolSmart by streamlining solar codes &amp; policies making IL #1</a:t>
            </a:r>
          </a:p>
          <a:p>
            <a:endParaRPr lang="en-US" dirty="0"/>
          </a:p>
          <a:p>
            <a:r>
              <a:rPr lang="en-US" dirty="0"/>
              <a:t>	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31BACEC-240A-244B-92A9-797360A329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96734" y="1981946"/>
            <a:ext cx="5395266" cy="4023360"/>
          </a:xfrm>
        </p:spPr>
        <p:txBody>
          <a:bodyPr/>
          <a:lstStyle/>
          <a:p>
            <a:pPr marL="0" indent="0">
              <a:buNone/>
            </a:pPr>
            <a:r>
              <a:rPr lang="en-US" b="1" i="1" dirty="0"/>
              <a:t>Measure and monitor GHG emissions</a:t>
            </a:r>
          </a:p>
          <a:p>
            <a:r>
              <a:rPr lang="en-US" dirty="0"/>
              <a:t>Selected for regional planning pilot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E7CFC6B-9F15-8D4A-892B-7CEA84AE0A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23" y="1739478"/>
            <a:ext cx="647700" cy="6477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86" y="3057639"/>
            <a:ext cx="1102022" cy="5903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10" b="9524"/>
          <a:stretch/>
        </p:blipFill>
        <p:spPr>
          <a:xfrm>
            <a:off x="80926" y="3993626"/>
            <a:ext cx="6340307" cy="281791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7D236D7-9135-0A4D-B3ED-80E45CC6F7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1190" y="1932877"/>
            <a:ext cx="685800" cy="6858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B883711-437F-0241-BFBF-8427A6723B9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99287" y="3790250"/>
            <a:ext cx="5621029" cy="2965044"/>
          </a:xfrm>
          <a:prstGeom prst="rect">
            <a:avLst/>
          </a:prstGeom>
        </p:spPr>
      </p:pic>
      <p:sp>
        <p:nvSpPr>
          <p:cNvPr id="15" name="Notched Right Arrow 14">
            <a:extLst>
              <a:ext uri="{FF2B5EF4-FFF2-40B4-BE49-F238E27FC236}">
                <a16:creationId xmlns:a16="http://schemas.microsoft.com/office/drawing/2014/main" id="{D8A7EAFC-F43F-6B47-AE6B-DECCA6E9D682}"/>
              </a:ext>
            </a:extLst>
          </p:cNvPr>
          <p:cNvSpPr/>
          <p:nvPr/>
        </p:nvSpPr>
        <p:spPr>
          <a:xfrm>
            <a:off x="6070609" y="5342910"/>
            <a:ext cx="663282" cy="48463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812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E24741-FD63-B649-B2B1-4FE69C2799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91440" indent="-9144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Edith Makra</a:t>
            </a:r>
          </a:p>
          <a:p>
            <a:pPr marL="91440" indent="-9144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Director of Environmental Initiatives</a:t>
            </a:r>
          </a:p>
          <a:p>
            <a:pPr marL="91440" indent="-9144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Metropolitan Mayors Caucus</a:t>
            </a:r>
          </a:p>
          <a:p>
            <a:pPr marL="91440" indent="-9144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312-201-4506</a:t>
            </a:r>
          </a:p>
          <a:p>
            <a:pPr marL="91440" indent="-91440" eaLnBrk="1" fontAlgn="auto" hangingPunct="1">
              <a:lnSpc>
                <a:spcPct val="100000"/>
              </a:lnSpc>
              <a:defRPr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emakra@mayorscaucus.org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91440" indent="-91440" eaLnBrk="1" fontAlgn="auto" hangingPunct="1">
              <a:lnSpc>
                <a:spcPct val="100000"/>
              </a:lnSpc>
              <a:defRPr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hlinkClick r:id="rId4"/>
              </a:rPr>
              <a:t>http://mayorscaucus.org/initiatives/environment/rec/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 marL="91440" indent="-91440" eaLnBrk="1" fontAlgn="auto" hangingPunct="1">
              <a:lnSpc>
                <a:spcPct val="100000"/>
              </a:lnSpc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91440" indent="-91440" eaLnBrk="1" fontAlgn="auto" hangingPunct="1">
              <a:defRPr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91440" indent="-91440" eaLnBrk="1" fontAlgn="auto" hangingPunct="1"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eaLnBrk="1" fontAlgn="auto" hangingPunct="1">
              <a:buFont typeface="Calibri" panose="020F0502020204030204" pitchFamily="34" charset="0"/>
              <a:buNone/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57BA44-E989-3444-B117-12599401CD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82843" y="286603"/>
            <a:ext cx="2807913" cy="132793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D6F23CD-B29B-8948-A424-0D73BCF91D0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0879" y="5977468"/>
            <a:ext cx="1983546" cy="812537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947328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9A4C07-3045-9A48-AC88-5F37F8CB28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3CEB90-FEE3-2645-8B1A-C29E29A691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6963" y="2252531"/>
            <a:ext cx="10058400" cy="4022725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dirty="0"/>
              <a:t>Building the GRC</a:t>
            </a:r>
          </a:p>
          <a:p>
            <a:pPr>
              <a:buFont typeface="Wingdings" pitchFamily="2" charset="2"/>
              <a:buChar char="§"/>
            </a:pPr>
            <a:r>
              <a:rPr lang="en-US" dirty="0"/>
              <a:t>The GRC in 3 parts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/>
              <a:t>Compact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/>
              <a:t>Framework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/>
              <a:t>Collaborative programs to advance GRC goals</a:t>
            </a:r>
          </a:p>
          <a:p>
            <a:pPr>
              <a:buFont typeface="Wingdings" pitchFamily="2" charset="2"/>
              <a:buChar char="§"/>
            </a:pPr>
            <a:r>
              <a:rPr lang="en-US" dirty="0"/>
              <a:t>GRC communities &amp; GRC leaders </a:t>
            </a:r>
          </a:p>
          <a:p>
            <a:pPr>
              <a:buFont typeface="Wingdings" pitchFamily="2" charset="2"/>
              <a:buChar char="§"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F70C919-C700-3249-8AFE-09006CBBFE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6644" y="169162"/>
            <a:ext cx="2875596" cy="156756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9505A79-8EAF-E241-AC6F-B25D0FF9CB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8947" y="5868988"/>
            <a:ext cx="1983546" cy="812537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3626701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GRC Goal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91440" indent="-91440" eaLnBrk="1" fontAlgn="auto" hangingPunct="1">
              <a:defRPr/>
            </a:pPr>
            <a:endParaRPr lang="en-US" sz="36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91440" indent="-91440" eaLnBrk="1" fontAlgn="auto" hangingPunct="1">
              <a:defRPr/>
            </a:pPr>
            <a:r>
              <a:rPr lang="en-US" sz="3600" i="1" dirty="0">
                <a:solidFill>
                  <a:schemeClr val="accent4">
                    <a:lumMod val="75000"/>
                  </a:schemeClr>
                </a:solidFill>
              </a:rPr>
              <a:t>To align environmental issues, resources, and actions at the local, regional and national levels to guide municipalities to achieve greater environmental sustainability.  </a:t>
            </a:r>
          </a:p>
          <a:p>
            <a:pPr marL="91440" indent="-91440" eaLnBrk="1" fontAlgn="auto" hangingPunct="1"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AE8ABE-DC68-F64A-BBFC-09BB392E9D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0903" y="4298950"/>
            <a:ext cx="3517900" cy="19177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Building the GRC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3259220-09AA-C741-B524-119CD661EF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7780" y="4325112"/>
            <a:ext cx="3517900" cy="191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6333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Building the GRC2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>
                <a:solidFill>
                  <a:srgbClr val="2C542C"/>
                </a:solidFill>
              </a:rPr>
              <a:t>1. What is already underway in the region?</a:t>
            </a:r>
          </a:p>
          <a:p>
            <a:r>
              <a:rPr lang="en-US" sz="3600" dirty="0">
                <a:solidFill>
                  <a:srgbClr val="2C542C"/>
                </a:solidFill>
              </a:rPr>
              <a:t>2. What existing programs will be helpful?</a:t>
            </a:r>
          </a:p>
          <a:p>
            <a:endParaRPr lang="en-US" sz="1800" i="1" dirty="0">
              <a:solidFill>
                <a:srgbClr val="2C542C"/>
              </a:solidFill>
            </a:endParaRPr>
          </a:p>
          <a:p>
            <a:r>
              <a:rPr lang="en-US" sz="2400" i="1" dirty="0">
                <a:solidFill>
                  <a:schemeClr val="accent5">
                    <a:lumMod val="75000"/>
                  </a:schemeClr>
                </a:solidFill>
              </a:rPr>
              <a:t>TO ANSWER THOSE QUESTIONS -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4400" dirty="0"/>
              <a:t>Inventoried environmental achievements for</a:t>
            </a:r>
            <a:r>
              <a:rPr lang="en-US" sz="4400" i="1" dirty="0"/>
              <a:t> </a:t>
            </a:r>
            <a:r>
              <a:rPr lang="en-US" sz="4400" dirty="0"/>
              <a:t>290 municipalities</a:t>
            </a:r>
          </a:p>
        </p:txBody>
      </p:sp>
    </p:spTree>
    <p:extLst>
      <p:ext uri="{BB962C8B-B14F-4D97-AF65-F5344CB8AC3E}">
        <p14:creationId xmlns:p14="http://schemas.microsoft.com/office/powerpoint/2010/main" val="25181299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1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8" t="23179" b="6750"/>
          <a:stretch/>
        </p:blipFill>
        <p:spPr bwMode="auto">
          <a:xfrm>
            <a:off x="1591339" y="1434161"/>
            <a:ext cx="8615580" cy="5025377"/>
          </a:xfrm>
          <a:prstGeom prst="rect">
            <a:avLst/>
          </a:prstGeom>
          <a:noFill/>
          <a:ln w="12700">
            <a:solidFill>
              <a:schemeClr val="accent1">
                <a:shade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27C274-B1D0-4A37-BFAD-7372FC551A20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6494016" y="3142129"/>
            <a:ext cx="2762655" cy="97276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3F03F89-6097-5A48-99E6-98D591975D12}"/>
              </a:ext>
            </a:extLst>
          </p:cNvPr>
          <p:cNvSpPr txBox="1"/>
          <p:nvPr/>
        </p:nvSpPr>
        <p:spPr>
          <a:xfrm>
            <a:off x="860612" y="461965"/>
            <a:ext cx="10351901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dirty="0"/>
              <a:t>What sustainable actions are </a:t>
            </a:r>
            <a:r>
              <a:rPr lang="en-US" sz="3600" dirty="0" err="1"/>
              <a:t>munis</a:t>
            </a:r>
            <a:r>
              <a:rPr lang="en-US" sz="3600" dirty="0"/>
              <a:t> already doing?</a:t>
            </a:r>
          </a:p>
        </p:txBody>
      </p:sp>
    </p:spTree>
    <p:extLst>
      <p:ext uri="{BB962C8B-B14F-4D97-AF65-F5344CB8AC3E}">
        <p14:creationId xmlns:p14="http://schemas.microsoft.com/office/powerpoint/2010/main" val="5209649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Which communities are sustainable?</a:t>
            </a:r>
          </a:p>
        </p:txBody>
      </p:sp>
      <p:pic>
        <p:nvPicPr>
          <p:cNvPr id="2560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221" y="1605058"/>
            <a:ext cx="11284260" cy="455013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604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4571B23B-5604-4E4D-9F10-701692C724CC}" type="slidenum">
              <a:rPr lang="en-US" altLang="en-US">
                <a:solidFill>
                  <a:srgbClr val="FFFFFF"/>
                </a:solidFill>
              </a:rPr>
              <a:pPr/>
              <a:t>7</a:t>
            </a:fld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 flipH="1" flipV="1">
            <a:off x="5078412" y="2954337"/>
            <a:ext cx="4711973" cy="3235325"/>
          </a:xfrm>
          <a:prstGeom prst="ellipse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527800" y="3562350"/>
            <a:ext cx="13779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2800" dirty="0"/>
              <a:t>71%</a:t>
            </a:r>
          </a:p>
        </p:txBody>
      </p:sp>
      <p:sp>
        <p:nvSpPr>
          <p:cNvPr id="3" name="Oval 2"/>
          <p:cNvSpPr/>
          <p:nvPr/>
        </p:nvSpPr>
        <p:spPr>
          <a:xfrm>
            <a:off x="956507" y="3683875"/>
            <a:ext cx="2422634" cy="2289622"/>
          </a:xfrm>
          <a:prstGeom prst="ellipse">
            <a:avLst/>
          </a:prstGeom>
          <a:noFill/>
          <a:ln w="3492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255293" y="3641259"/>
            <a:ext cx="823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9%</a:t>
            </a:r>
          </a:p>
        </p:txBody>
      </p:sp>
      <p:sp>
        <p:nvSpPr>
          <p:cNvPr id="9" name="Oval 8"/>
          <p:cNvSpPr/>
          <p:nvPr/>
        </p:nvSpPr>
        <p:spPr>
          <a:xfrm>
            <a:off x="3095360" y="3475302"/>
            <a:ext cx="2624667" cy="2498195"/>
          </a:xfrm>
          <a:prstGeom prst="ellipse">
            <a:avLst/>
          </a:prstGeom>
          <a:noFill/>
          <a:ln w="3492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437872" y="3880124"/>
            <a:ext cx="14599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1%</a:t>
            </a:r>
          </a:p>
        </p:txBody>
      </p:sp>
    </p:spTree>
    <p:extLst>
      <p:ext uri="{BB962C8B-B14F-4D97-AF65-F5344CB8AC3E}">
        <p14:creationId xmlns:p14="http://schemas.microsoft.com/office/powerpoint/2010/main" val="3035067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 animBg="1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Building the GRC2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6963" y="1846263"/>
            <a:ext cx="10058400" cy="4486804"/>
          </a:xfrm>
        </p:spPr>
        <p:txBody>
          <a:bodyPr/>
          <a:lstStyle/>
          <a:p>
            <a:pPr marL="742950" indent="-742950">
              <a:buClr>
                <a:srgbClr val="2C542C"/>
              </a:buClr>
              <a:buFont typeface="+mj-lt"/>
              <a:buAutoNum type="arabicPeriod"/>
            </a:pPr>
            <a:r>
              <a:rPr lang="en-US" sz="3600" dirty="0">
                <a:solidFill>
                  <a:srgbClr val="2C542C"/>
                </a:solidFill>
              </a:rPr>
              <a:t>What is already planned?</a:t>
            </a:r>
          </a:p>
          <a:p>
            <a:pPr marL="742950" indent="-742950">
              <a:buClr>
                <a:srgbClr val="2C542C"/>
              </a:buClr>
              <a:buFont typeface="+mj-lt"/>
              <a:buAutoNum type="arabicPeriod"/>
            </a:pPr>
            <a:r>
              <a:rPr lang="en-US" sz="3600" dirty="0">
                <a:solidFill>
                  <a:srgbClr val="2C542C"/>
                </a:solidFill>
              </a:rPr>
              <a:t>What are common priorities?</a:t>
            </a:r>
          </a:p>
          <a:p>
            <a:pPr marL="742950" indent="-742950">
              <a:buClr>
                <a:srgbClr val="2C542C"/>
              </a:buClr>
              <a:buFont typeface="+mj-lt"/>
              <a:buAutoNum type="arabicPeriod"/>
            </a:pPr>
            <a:endParaRPr lang="en-US" sz="1800" i="1" dirty="0">
              <a:solidFill>
                <a:srgbClr val="C2BC80">
                  <a:lumMod val="75000"/>
                </a:srgbClr>
              </a:solidFill>
            </a:endParaRPr>
          </a:p>
          <a:p>
            <a:pPr lvl="0">
              <a:buClr>
                <a:srgbClr val="E48312"/>
              </a:buClr>
            </a:pPr>
            <a:r>
              <a:rPr lang="en-US" sz="2400" i="1" dirty="0">
                <a:solidFill>
                  <a:srgbClr val="C2BC80">
                    <a:lumMod val="75000"/>
                  </a:srgbClr>
                </a:solidFill>
              </a:rPr>
              <a:t>TO ANSWER THOSE QUESTIONS - </a:t>
            </a: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4400" dirty="0"/>
              <a:t>Analyzed existing sustainability plans</a:t>
            </a:r>
          </a:p>
          <a:p>
            <a:pPr lvl="1" eaLnBrk="1" fontAlgn="auto" hangingPunct="1">
              <a:buClr>
                <a:srgbClr val="E48312"/>
              </a:buClr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30 local plans</a:t>
            </a:r>
          </a:p>
          <a:p>
            <a:pPr lvl="1" eaLnBrk="1" fontAlgn="auto" hangingPunct="1">
              <a:buClr>
                <a:srgbClr val="E48312"/>
              </a:buClr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9 regional/national plans</a:t>
            </a:r>
          </a:p>
          <a:p>
            <a:pPr lvl="1" eaLnBrk="1" fontAlgn="auto" hangingPunct="1">
              <a:buClr>
                <a:srgbClr val="E48312"/>
              </a:buClr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1149 specific sustainability goals</a:t>
            </a:r>
          </a:p>
          <a:p>
            <a:pPr marL="0" lvl="0" indent="0" eaLnBrk="1" fontAlgn="auto" hangingPunct="1">
              <a:buClr>
                <a:srgbClr val="E48312"/>
              </a:buClr>
              <a:buNone/>
              <a:defRPr/>
            </a:pPr>
            <a:endParaRPr lang="en-US" dirty="0">
              <a:solidFill>
                <a:srgbClr val="000000">
                  <a:lumMod val="75000"/>
                  <a:lumOff val="25000"/>
                </a:srgbClr>
              </a:solidFill>
            </a:endParaRPr>
          </a:p>
          <a:p>
            <a:pPr marL="0" indent="0">
              <a:buNone/>
            </a:pPr>
            <a:endParaRPr lang="en-US" sz="4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0CD5679-D7EF-824A-AA7B-AED95F0C0A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6930" y="5005137"/>
            <a:ext cx="2807913" cy="1327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2733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1"/>
          <p:cNvSpPr txBox="1">
            <a:spLocks noChangeArrowheads="1"/>
          </p:cNvSpPr>
          <p:nvPr/>
        </p:nvSpPr>
        <p:spPr bwMode="auto">
          <a:xfrm>
            <a:off x="6360160" y="6465315"/>
            <a:ext cx="49784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000000"/>
                </a:solidFill>
              </a:rPr>
              <a:t>*based on GRC+2 categories</a:t>
            </a:r>
          </a:p>
        </p:txBody>
      </p:sp>
      <p:pic>
        <p:nvPicPr>
          <p:cNvPr id="2048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136" y="0"/>
            <a:ext cx="10215562" cy="653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5BD4D99-2342-8A44-8FD3-8E7C72A48AC2}"/>
              </a:ext>
            </a:extLst>
          </p:cNvPr>
          <p:cNvSpPr txBox="1"/>
          <p:nvPr/>
        </p:nvSpPr>
        <p:spPr>
          <a:xfrm>
            <a:off x="1891099" y="0"/>
            <a:ext cx="7557163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/>
              <a:t>ALL LOCAL SUSTAINABILITY PLANS IN GRC</a:t>
            </a:r>
          </a:p>
        </p:txBody>
      </p:sp>
    </p:spTree>
    <p:extLst>
      <p:ext uri="{BB962C8B-B14F-4D97-AF65-F5344CB8AC3E}">
        <p14:creationId xmlns:p14="http://schemas.microsoft.com/office/powerpoint/2010/main" val="693491667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5150</TotalTime>
  <Words>442</Words>
  <Application>Microsoft Macintosh PowerPoint</Application>
  <PresentationFormat>Widescreen</PresentationFormat>
  <Paragraphs>124</Paragraphs>
  <Slides>17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Wingdings</vt:lpstr>
      <vt:lpstr>Retrospect</vt:lpstr>
      <vt:lpstr> </vt:lpstr>
      <vt:lpstr>Overview</vt:lpstr>
      <vt:lpstr>GRC Goal </vt:lpstr>
      <vt:lpstr>Building the GRC</vt:lpstr>
      <vt:lpstr>Building the GRC2</vt:lpstr>
      <vt:lpstr>PowerPoint Presentation</vt:lpstr>
      <vt:lpstr>Which communities are sustainable?</vt:lpstr>
      <vt:lpstr>Building the GRC2</vt:lpstr>
      <vt:lpstr>PowerPoint Presentation</vt:lpstr>
      <vt:lpstr>Greenest Region Compact</vt:lpstr>
      <vt:lpstr> </vt:lpstr>
      <vt:lpstr>GRC Adopters by Resolution</vt:lpstr>
      <vt:lpstr>Part 2 - The GRC Framework</vt:lpstr>
      <vt:lpstr>PowerPoint Presentation</vt:lpstr>
      <vt:lpstr>Part 3 –GRC Collaborative Programs </vt:lpstr>
      <vt:lpstr>Addressing GRC Goals together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Greenest Region Compact</dc:title>
  <dc:creator>Edith Makra</dc:creator>
  <cp:lastModifiedBy>Edith Makra</cp:lastModifiedBy>
  <cp:revision>418</cp:revision>
  <cp:lastPrinted>2017-04-26T18:32:53Z</cp:lastPrinted>
  <dcterms:created xsi:type="dcterms:W3CDTF">2014-06-10T14:54:20Z</dcterms:created>
  <dcterms:modified xsi:type="dcterms:W3CDTF">2019-06-20T16:12:06Z</dcterms:modified>
</cp:coreProperties>
</file>