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897" autoAdjust="0"/>
  </p:normalViewPr>
  <p:slideViewPr>
    <p:cSldViewPr>
      <p:cViewPr varScale="1">
        <p:scale>
          <a:sx n="96" d="100"/>
          <a:sy n="96" d="100"/>
        </p:scale>
        <p:origin x="-2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2006A-0551-3A49-BE63-95DE39C6D00E}" type="datetimeFigureOut">
              <a:rPr lang="en-US" smtClean="0"/>
              <a:t>9/30/17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B8D9C-CC15-9544-BEE5-B5FE58A60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0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B8D9C-CC15-9544-BEE5-B5FE58A604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0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B8D9C-CC15-9544-BEE5-B5FE58A604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2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B8D9C-CC15-9544-BEE5-B5FE58A604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B8D9C-CC15-9544-BEE5-B5FE58A604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2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B8D9C-CC15-9544-BEE5-B5FE58A604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2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B8D9C-CC15-9544-BEE5-B5FE58A604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2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B8D9C-CC15-9544-BEE5-B5FE58A604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1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909A-6BEA-4E7F-859E-9BC5D35D8905}" type="datetimeFigureOut">
              <a:rPr lang="en-US" smtClean="0"/>
              <a:t>9/30/17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5B9-256A-42FA-99DB-C9DEDA2728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909A-6BEA-4E7F-859E-9BC5D35D8905}" type="datetimeFigureOut">
              <a:rPr lang="en-US" smtClean="0"/>
              <a:t>9/30/17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5B9-256A-42FA-99DB-C9DEDA272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909A-6BEA-4E7F-859E-9BC5D35D8905}" type="datetimeFigureOut">
              <a:rPr lang="en-US" smtClean="0"/>
              <a:t>9/30/17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5B9-256A-42FA-99DB-C9DEDA272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909A-6BEA-4E7F-859E-9BC5D35D8905}" type="datetimeFigureOut">
              <a:rPr lang="en-US" smtClean="0"/>
              <a:t>9/30/17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5B9-256A-42FA-99DB-C9DEDA272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909A-6BEA-4E7F-859E-9BC5D35D8905}" type="datetimeFigureOut">
              <a:rPr lang="en-US" smtClean="0"/>
              <a:t>9/30/17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5B9-256A-42FA-99DB-C9DEDA2728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909A-6BEA-4E7F-859E-9BC5D35D8905}" type="datetimeFigureOut">
              <a:rPr lang="en-US" smtClean="0"/>
              <a:t>9/30/17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5B9-256A-42FA-99DB-C9DEDA272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909A-6BEA-4E7F-859E-9BC5D35D8905}" type="datetimeFigureOut">
              <a:rPr lang="en-US" smtClean="0"/>
              <a:t>9/30/17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5B9-256A-42FA-99DB-C9DEDA27285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909A-6BEA-4E7F-859E-9BC5D35D8905}" type="datetimeFigureOut">
              <a:rPr lang="en-US" smtClean="0"/>
              <a:t>9/30/17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5B9-256A-42FA-99DB-C9DEDA272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909A-6BEA-4E7F-859E-9BC5D35D8905}" type="datetimeFigureOut">
              <a:rPr lang="en-US" smtClean="0"/>
              <a:t>9/30/17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5B9-256A-42FA-99DB-C9DEDA272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909A-6BEA-4E7F-859E-9BC5D35D8905}" type="datetimeFigureOut">
              <a:rPr lang="en-US" smtClean="0"/>
              <a:t>9/30/17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5B9-256A-42FA-99DB-C9DEDA2728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C909A-6BEA-4E7F-859E-9BC5D35D8905}" type="datetimeFigureOut">
              <a:rPr lang="en-US" smtClean="0"/>
              <a:t>9/30/17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5B9-256A-42FA-99DB-C9DEDA272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8BC909A-6BEA-4E7F-859E-9BC5D35D8905}" type="datetimeFigureOut">
              <a:rPr lang="en-US" smtClean="0"/>
              <a:t>9/30/17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870B5B9-256A-42FA-99DB-C9DEDA2728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305800" cy="1371600"/>
          </a:xfrm>
        </p:spPr>
        <p:txBody>
          <a:bodyPr/>
          <a:lstStyle/>
          <a:p>
            <a:r>
              <a:rPr lang="en-US" sz="2800" dirty="0" smtClean="0"/>
              <a:t>Establishing a “Sustainability” Commission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8229600" cy="1752600"/>
          </a:xfrm>
        </p:spPr>
        <p:txBody>
          <a:bodyPr/>
          <a:lstStyle/>
          <a:p>
            <a:pPr algn="ctr"/>
            <a:r>
              <a:rPr lang="en-US" sz="3600" dirty="0" smtClean="0"/>
              <a:t>Lessons Learned </a:t>
            </a:r>
          </a:p>
          <a:p>
            <a:pPr algn="ctr"/>
            <a:r>
              <a:rPr lang="en-US" dirty="0" smtClean="0"/>
              <a:t>(based on our experience in Bloomington)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55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286000"/>
            <a:ext cx="5715000" cy="3581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Kick-off Meeting in March 2017 – Established 2017 Work Plan</a:t>
            </a:r>
          </a:p>
          <a:p>
            <a:r>
              <a:rPr lang="en-US" dirty="0" smtClean="0"/>
              <a:t>Green Step City</a:t>
            </a:r>
          </a:p>
          <a:p>
            <a:r>
              <a:rPr lang="en-US" dirty="0" smtClean="0"/>
              <a:t>Partners in Energy (PIE) – city wide energy conservation plan</a:t>
            </a:r>
          </a:p>
          <a:p>
            <a:r>
              <a:rPr lang="en-US" dirty="0" smtClean="0"/>
              <a:t>Organics Drop Off</a:t>
            </a:r>
          </a:p>
          <a:p>
            <a:r>
              <a:rPr lang="en-US" dirty="0" smtClean="0"/>
              <a:t>Review 10 Year Watershed District Plans</a:t>
            </a:r>
          </a:p>
          <a:p>
            <a:r>
              <a:rPr lang="en-US" dirty="0" smtClean="0"/>
              <a:t>Identify Measures for </a:t>
            </a:r>
            <a:r>
              <a:rPr lang="en-US" dirty="0"/>
              <a:t>E</a:t>
            </a:r>
            <a:r>
              <a:rPr lang="en-US" dirty="0" smtClean="0"/>
              <a:t>ach Area </a:t>
            </a:r>
          </a:p>
          <a:p>
            <a:r>
              <a:rPr lang="en-US" dirty="0" smtClean="0"/>
              <a:t>Establish Long Term Goals (for each area)</a:t>
            </a: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95600"/>
            <a:ext cx="2514600" cy="230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8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905000"/>
            <a:ext cx="5410200" cy="3886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Work with Planning Dept.</a:t>
            </a:r>
          </a:p>
          <a:p>
            <a:r>
              <a:rPr lang="en-US" sz="3200" dirty="0" smtClean="0"/>
              <a:t>Ensure Proper Emphasis on Areas Aspects of Sustainability</a:t>
            </a:r>
          </a:p>
          <a:p>
            <a:r>
              <a:rPr lang="en-US" sz="3200" dirty="0" smtClean="0"/>
              <a:t>Specific Long Term Goals will come Later</a:t>
            </a: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43200"/>
            <a:ext cx="2604115" cy="180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5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752600"/>
            <a:ext cx="6324600" cy="4343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Get to know where your council / mayor / city manager stands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Assemble  a “Task Force”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Interview Other Active Commissions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Consolidate Information / Design Your Commission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Review with key stakeholders / Update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Work with Key Stakeholders to Strategize Approval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Where we are Today / Comp Plan</a:t>
            </a:r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9508"/>
          <a:stretch/>
        </p:blipFill>
        <p:spPr>
          <a:xfrm>
            <a:off x="0" y="2514600"/>
            <a:ext cx="2755900" cy="266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63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to Know Key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752600"/>
            <a:ext cx="6019800" cy="4343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Council Members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Mayor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City Manager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Where do they stand, what are their concerns, what questions do they have?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Is there a champion?</a:t>
            </a:r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60" y="2362200"/>
            <a:ext cx="3048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57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 a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752600"/>
            <a:ext cx="6096000" cy="4953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Sanctioned? Not Sanctioned?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Focus is: 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Why – Benefit to the city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What – How structured</a:t>
            </a:r>
          </a:p>
          <a:p>
            <a:pPr lvl="1">
              <a:lnSpc>
                <a:spcPct val="120000"/>
              </a:lnSpc>
            </a:pPr>
            <a:r>
              <a:rPr lang="en-US" b="1" dirty="0" smtClean="0"/>
              <a:t>How – How would it operate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Select Members Carefully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Have Time / Will Show Up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Project </a:t>
            </a:r>
            <a:r>
              <a:rPr lang="en-US" dirty="0"/>
              <a:t>Management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Sustainability Expertise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Commission Expertise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Potential Commission Members / Work Well in a group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Passion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Council Members? / City Staff?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6158" r="8398"/>
          <a:stretch/>
        </p:blipFill>
        <p:spPr>
          <a:xfrm>
            <a:off x="0" y="1828800"/>
            <a:ext cx="2604324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6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Interview Active Sustainability Commissions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600200"/>
            <a:ext cx="3733800" cy="495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Commission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Liaison (separately)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How are They Structured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Scope,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#,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Workgroups?,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etc.)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Lessons Learned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Advice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6241" r="14194"/>
          <a:stretch/>
        </p:blipFill>
        <p:spPr>
          <a:xfrm>
            <a:off x="205266" y="2514600"/>
            <a:ext cx="2617153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798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Keep Stakeholders Informed</a:t>
            </a:r>
            <a:endParaRPr lang="en-US" sz="3200" dirty="0"/>
          </a:p>
        </p:txBody>
      </p:sp>
      <p:pic>
        <p:nvPicPr>
          <p:cNvPr id="7" name="Picture 6" descr="download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24" y="2133600"/>
            <a:ext cx="3886200" cy="19949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05200" y="4038600"/>
            <a:ext cx="466741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are You Learning?</a:t>
            </a:r>
          </a:p>
          <a:p>
            <a:r>
              <a:rPr lang="en-US" sz="2400" dirty="0" smtClean="0"/>
              <a:t>What are Your Next Steps?</a:t>
            </a:r>
          </a:p>
          <a:p>
            <a:r>
              <a:rPr lang="en-US" sz="2400" dirty="0" smtClean="0"/>
              <a:t>What Direction are You Headed?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4163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/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5715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Why – What’s the Benefit </a:t>
            </a:r>
          </a:p>
          <a:p>
            <a:r>
              <a:rPr lang="en-US" dirty="0" smtClean="0"/>
              <a:t>What: </a:t>
            </a:r>
          </a:p>
          <a:p>
            <a:pPr lvl="1"/>
            <a:r>
              <a:rPr lang="en-US" dirty="0" smtClean="0"/>
              <a:t>What’s the Scope</a:t>
            </a:r>
          </a:p>
          <a:p>
            <a:pPr lvl="1"/>
            <a:r>
              <a:rPr lang="en-US" dirty="0" smtClean="0"/>
              <a:t>How structured / Processes?</a:t>
            </a:r>
          </a:p>
          <a:p>
            <a:pPr lvl="2"/>
            <a:r>
              <a:rPr lang="en-US" dirty="0" smtClean="0"/>
              <a:t>How many members?</a:t>
            </a:r>
          </a:p>
          <a:p>
            <a:pPr lvl="2"/>
            <a:r>
              <a:rPr lang="en-US" dirty="0" smtClean="0"/>
              <a:t>Any membership requirements / “role holders”?</a:t>
            </a:r>
          </a:p>
          <a:p>
            <a:pPr lvl="2"/>
            <a:r>
              <a:rPr lang="en-US" dirty="0" smtClean="0"/>
              <a:t>How will it interact with the community?</a:t>
            </a:r>
          </a:p>
          <a:p>
            <a:pPr lvl="1"/>
            <a:r>
              <a:rPr lang="en-US" dirty="0" smtClean="0"/>
              <a:t>Recommendation on Liaison.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Review with Key Stakeholders &amp; Update.  Get Buy-In </a:t>
            </a:r>
          </a:p>
          <a:p>
            <a:r>
              <a:rPr lang="en-US" dirty="0" smtClean="0"/>
              <a:t>Write a Draft Ordinance</a:t>
            </a: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67000"/>
            <a:ext cx="22860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8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Strategize and Get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286000"/>
            <a:ext cx="57150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Work with Your Champion(s)</a:t>
            </a:r>
          </a:p>
          <a:p>
            <a:r>
              <a:rPr lang="en-US" dirty="0" smtClean="0"/>
              <a:t>Get the Mayor On Board</a:t>
            </a:r>
          </a:p>
          <a:p>
            <a:r>
              <a:rPr lang="en-US" dirty="0" smtClean="0"/>
              <a:t>Shore-up Supporters</a:t>
            </a:r>
          </a:p>
          <a:p>
            <a:r>
              <a:rPr lang="en-US" dirty="0" smtClean="0"/>
              <a:t>Try to Bring over those Opposed</a:t>
            </a:r>
          </a:p>
          <a:p>
            <a:r>
              <a:rPr lang="en-US" dirty="0" smtClean="0"/>
              <a:t> Determine who’s going to “Call the Question”</a:t>
            </a: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14600"/>
            <a:ext cx="2373006" cy="232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72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905000"/>
            <a:ext cx="54102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Nine Members </a:t>
            </a:r>
          </a:p>
          <a:p>
            <a:pPr lvl="1"/>
            <a:r>
              <a:rPr lang="en-US" dirty="0" smtClean="0"/>
              <a:t>5 must have expertise in one or more areas of sustainability</a:t>
            </a:r>
          </a:p>
          <a:p>
            <a:pPr lvl="1"/>
            <a:r>
              <a:rPr lang="en-US" dirty="0" smtClean="0"/>
              <a:t>1 City Council Member</a:t>
            </a:r>
            <a:endParaRPr lang="en-US" dirty="0"/>
          </a:p>
          <a:p>
            <a:r>
              <a:rPr lang="en-US" dirty="0" smtClean="0"/>
              <a:t>Staff Liaison – </a:t>
            </a:r>
            <a:r>
              <a:rPr lang="en-US" dirty="0" err="1" smtClean="0"/>
              <a:t>Dpty</a:t>
            </a:r>
            <a:r>
              <a:rPr lang="en-US" dirty="0" smtClean="0"/>
              <a:t> Dir. Public Works</a:t>
            </a:r>
          </a:p>
          <a:p>
            <a:r>
              <a:rPr lang="en-US" dirty="0" smtClean="0"/>
              <a:t>One Work Group for Each Area:</a:t>
            </a:r>
            <a:endParaRPr lang="en-US" dirty="0"/>
          </a:p>
          <a:p>
            <a:pPr lvl="1"/>
            <a:r>
              <a:rPr lang="en-US" dirty="0" smtClean="0"/>
              <a:t>Energy / Carbon</a:t>
            </a:r>
          </a:p>
          <a:p>
            <a:pPr lvl="1"/>
            <a:r>
              <a:rPr lang="en-US" dirty="0" smtClean="0"/>
              <a:t>Solid Waste</a:t>
            </a:r>
          </a:p>
          <a:p>
            <a:pPr lvl="1"/>
            <a:r>
              <a:rPr lang="en-US" dirty="0" smtClean="0"/>
              <a:t>Surface / Ground Water</a:t>
            </a:r>
          </a:p>
          <a:p>
            <a:pPr lvl="1"/>
            <a:r>
              <a:rPr lang="en-US" dirty="0" smtClean="0"/>
              <a:t>Ecological Land Stewardship</a:t>
            </a:r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38400"/>
            <a:ext cx="2577924" cy="257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25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1579</TotalTime>
  <Words>427</Words>
  <Application>Microsoft Macintosh PowerPoint</Application>
  <PresentationFormat>On-screen Show (4:3)</PresentationFormat>
  <Paragraphs>92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Establishing a “Sustainability” Commission </vt:lpstr>
      <vt:lpstr>Agenda</vt:lpstr>
      <vt:lpstr>Get to Know Key Stakeholders</vt:lpstr>
      <vt:lpstr>Assemble a Task Force</vt:lpstr>
      <vt:lpstr>Interview Active Sustainability Commissions</vt:lpstr>
      <vt:lpstr>Keep Stakeholders Informed</vt:lpstr>
      <vt:lpstr>Vision / Design</vt:lpstr>
      <vt:lpstr>Strategize and Get Approval</vt:lpstr>
      <vt:lpstr>Where we Are Today</vt:lpstr>
      <vt:lpstr>Major Initiatives</vt:lpstr>
      <vt:lpstr>Comp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Bloomington Sustainability Working Group</dc:title>
  <dc:creator>Tim Sandry</dc:creator>
  <cp:lastModifiedBy>Timothy Sandry</cp:lastModifiedBy>
  <cp:revision>84</cp:revision>
  <cp:lastPrinted>2016-06-27T22:35:32Z</cp:lastPrinted>
  <dcterms:created xsi:type="dcterms:W3CDTF">2012-09-26T21:50:14Z</dcterms:created>
  <dcterms:modified xsi:type="dcterms:W3CDTF">2017-09-30T18:42:57Z</dcterms:modified>
</cp:coreProperties>
</file>