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355" r:id="rId2"/>
    <p:sldId id="387" r:id="rId3"/>
    <p:sldId id="368" r:id="rId4"/>
    <p:sldId id="367" r:id="rId5"/>
    <p:sldId id="336" r:id="rId6"/>
    <p:sldId id="330" r:id="rId7"/>
    <p:sldId id="334" r:id="rId8"/>
    <p:sldId id="358" r:id="rId9"/>
    <p:sldId id="335" r:id="rId10"/>
    <p:sldId id="340" r:id="rId11"/>
    <p:sldId id="389" r:id="rId12"/>
    <p:sldId id="360" r:id="rId13"/>
    <p:sldId id="339" r:id="rId14"/>
    <p:sldId id="391" r:id="rId15"/>
    <p:sldId id="353" r:id="rId16"/>
    <p:sldId id="375" r:id="rId17"/>
    <p:sldId id="384" r:id="rId18"/>
    <p:sldId id="386" r:id="rId19"/>
    <p:sldId id="369" r:id="rId20"/>
    <p:sldId id="390" r:id="rId21"/>
    <p:sldId id="372" r:id="rId22"/>
    <p:sldId id="392" r:id="rId23"/>
    <p:sldId id="260"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CC3B"/>
    <a:srgbClr val="ECF5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3" autoAdjust="0"/>
    <p:restoredTop sz="79004" autoAdjust="0"/>
  </p:normalViewPr>
  <p:slideViewPr>
    <p:cSldViewPr snapToGrid="0" snapToObjects="1">
      <p:cViewPr varScale="1">
        <p:scale>
          <a:sx n="89" d="100"/>
          <a:sy n="89" d="100"/>
        </p:scale>
        <p:origin x="612" y="90"/>
      </p:cViewPr>
      <p:guideLst/>
    </p:cSldViewPr>
  </p:slideViewPr>
  <p:notesTextViewPr>
    <p:cViewPr>
      <p:scale>
        <a:sx n="100" d="100"/>
        <a:sy n="100" d="100"/>
      </p:scale>
      <p:origin x="0" y="0"/>
    </p:cViewPr>
  </p:notesTextViewPr>
  <p:sorterViewPr>
    <p:cViewPr>
      <p:scale>
        <a:sx n="66" d="100"/>
        <a:sy n="66" d="100"/>
      </p:scale>
      <p:origin x="0" y="-2580"/>
    </p:cViewPr>
  </p:sorterViewPr>
  <p:notesViewPr>
    <p:cSldViewPr snapToGrid="0" snapToObjects="1">
      <p:cViewPr varScale="1">
        <p:scale>
          <a:sx n="76" d="100"/>
          <a:sy n="76" d="100"/>
        </p:scale>
        <p:origin x="325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390222033007484E-2"/>
          <c:y val="8.1257517313985908E-2"/>
          <c:w val="0.50414602596946989"/>
          <c:h val="0.84622852294631534"/>
        </c:manualLayout>
      </c:layout>
      <c:doughnutChart>
        <c:varyColors val="1"/>
        <c:ser>
          <c:idx val="0"/>
          <c:order val="0"/>
          <c:dPt>
            <c:idx val="0"/>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E8FF-47E2-9864-BCFCFC81B6AF}"/>
              </c:ext>
            </c:extLst>
          </c:dPt>
          <c:dPt>
            <c:idx val="1"/>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E8FF-47E2-9864-BCFCFC81B6AF}"/>
              </c:ext>
            </c:extLst>
          </c:dPt>
          <c:dPt>
            <c:idx val="2"/>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E8FF-47E2-9864-BCFCFC81B6AF}"/>
              </c:ext>
            </c:extLst>
          </c:dPt>
          <c:dPt>
            <c:idx val="3"/>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E8FF-47E2-9864-BCFCFC81B6AF}"/>
              </c:ext>
            </c:extLst>
          </c:dPt>
          <c:dPt>
            <c:idx val="4"/>
            <c:bubble3D val="0"/>
            <c:spPr>
              <a:solidFill>
                <a:schemeClr val="accent4">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E8FF-47E2-9864-BCFCFC81B6AF}"/>
              </c:ext>
            </c:extLst>
          </c:dPt>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lt1"/>
                    </a:solidFill>
                    <a:latin typeface="Tw Cen MT" panose="020B0602020104020603" pitchFamily="3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Sheet1!$B$2:$B$6</c:f>
              <c:strCache>
                <c:ptCount val="5"/>
                <c:pt idx="0">
                  <c:v>Genes &amp; Biology</c:v>
                </c:pt>
                <c:pt idx="1">
                  <c:v>Social &amp; Economic </c:v>
                </c:pt>
                <c:pt idx="2">
                  <c:v>Health Behaviors</c:v>
                </c:pt>
                <c:pt idx="3">
                  <c:v>Clinical Care</c:v>
                </c:pt>
                <c:pt idx="4">
                  <c:v>Physical Environment</c:v>
                </c:pt>
              </c:strCache>
            </c:strRef>
          </c:cat>
          <c:val>
            <c:numRef>
              <c:f>Sheet1!$C$2:$C$6</c:f>
              <c:numCache>
                <c:formatCode>General</c:formatCode>
                <c:ptCount val="5"/>
                <c:pt idx="0">
                  <c:v>10</c:v>
                </c:pt>
                <c:pt idx="1">
                  <c:v>40</c:v>
                </c:pt>
                <c:pt idx="2">
                  <c:v>30</c:v>
                </c:pt>
                <c:pt idx="3">
                  <c:v>10</c:v>
                </c:pt>
                <c:pt idx="4">
                  <c:v>10</c:v>
                </c:pt>
              </c:numCache>
            </c:numRef>
          </c:val>
          <c:extLst>
            <c:ext xmlns:c16="http://schemas.microsoft.com/office/drawing/2014/chart" uri="{C3380CC4-5D6E-409C-BE32-E72D297353CC}">
              <c16:uniqueId val="{0000000A-E8FF-47E2-9864-BCFCFC81B6AF}"/>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egendEntry>
        <c:idx val="0"/>
        <c:txPr>
          <a:bodyPr rot="0" spcFirstLastPara="1" vertOverflow="ellipsis" vert="horz" wrap="square" anchor="ctr" anchorCtr="1"/>
          <a:lstStyle/>
          <a:p>
            <a:pPr>
              <a:defRPr sz="2200" b="0" i="0" u="none" strike="noStrike" kern="1200" baseline="0">
                <a:solidFill>
                  <a:schemeClr val="tx2">
                    <a:lumMod val="90000"/>
                    <a:lumOff val="10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2200" b="0" i="0" u="none" strike="noStrike" kern="1200" baseline="0">
                <a:solidFill>
                  <a:schemeClr val="tx2">
                    <a:lumMod val="90000"/>
                    <a:lumOff val="10000"/>
                  </a:schemeClr>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2200" b="0" i="0" u="none" strike="noStrike" kern="1200" baseline="0">
                <a:solidFill>
                  <a:schemeClr val="tx2">
                    <a:lumMod val="90000"/>
                    <a:lumOff val="10000"/>
                  </a:schemeClr>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2200" b="0" i="0" u="none" strike="noStrike" kern="1200" baseline="0">
                <a:solidFill>
                  <a:schemeClr val="tx2">
                    <a:lumMod val="90000"/>
                    <a:lumOff val="10000"/>
                  </a:schemeClr>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2200" b="0" i="0" u="none" strike="noStrike" kern="1200" baseline="0">
                <a:solidFill>
                  <a:schemeClr val="tx2">
                    <a:lumMod val="90000"/>
                    <a:lumOff val="10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58918825789234441"/>
          <c:y val="0.164071456594367"/>
          <c:w val="0.40336295253596094"/>
          <c:h val="0.68314864090362004"/>
        </c:manualLayout>
      </c:layout>
      <c:overlay val="0"/>
      <c:spPr>
        <a:noFill/>
        <a:ln>
          <a:noFill/>
        </a:ln>
        <a:effectLst/>
      </c:spPr>
      <c:txPr>
        <a:bodyPr rot="0" spcFirstLastPara="1" vertOverflow="ellipsis" vert="horz" wrap="square" anchor="ctr" anchorCtr="1"/>
        <a:lstStyle/>
        <a:p>
          <a:pPr>
            <a:defRPr sz="2600" b="0" i="0" u="none" strike="noStrike" kern="1200" baseline="0">
              <a:solidFill>
                <a:schemeClr val="tx2">
                  <a:lumMod val="90000"/>
                  <a:lumOff val="10000"/>
                </a:schemeClr>
              </a:solidFill>
              <a:latin typeface="Tw Cen MT" panose="020B0602020104020603"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71B36A2-102F-4C44-A128-A570A2F3835E}" type="datetimeFigureOut">
              <a:rPr lang="en-US" smtClean="0"/>
              <a:t>11/9/2017</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BEC12E1-8810-449C-B983-1F6A12779BB8}" type="slidenum">
              <a:rPr lang="en-US" smtClean="0"/>
              <a:t>‹#›</a:t>
            </a:fld>
            <a:endParaRPr lang="en-US" dirty="0"/>
          </a:p>
        </p:txBody>
      </p:sp>
    </p:spTree>
    <p:extLst>
      <p:ext uri="{BB962C8B-B14F-4D97-AF65-F5344CB8AC3E}">
        <p14:creationId xmlns:p14="http://schemas.microsoft.com/office/powerpoint/2010/main" val="2404810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5C0BC67-23C9-2F48-B20A-1DB1D07B1001}" type="datetimeFigureOut">
              <a:rPr lang="en-US" smtClean="0"/>
              <a:t>11/9/2017</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6D5A1F-1E19-AB4D-9F91-E209B821ADD1}" type="slidenum">
              <a:rPr lang="en-US" smtClean="0"/>
              <a:t>‹#›</a:t>
            </a:fld>
            <a:endParaRPr lang="en-US" dirty="0"/>
          </a:p>
        </p:txBody>
      </p:sp>
    </p:spTree>
    <p:extLst>
      <p:ext uri="{BB962C8B-B14F-4D97-AF65-F5344CB8AC3E}">
        <p14:creationId xmlns:p14="http://schemas.microsoft.com/office/powerpoint/2010/main" val="1001584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DENISE</a:t>
            </a:r>
          </a:p>
          <a:p>
            <a:endParaRPr lang="en-US" dirty="0" smtClean="0"/>
          </a:p>
          <a:p>
            <a:r>
              <a:rPr lang="en-US" dirty="0" smtClean="0"/>
              <a:t>Hi, my</a:t>
            </a:r>
            <a:r>
              <a:rPr lang="en-US" baseline="0" dirty="0" smtClean="0"/>
              <a:t> name is Denise Engen. I work for Hennepin County, in the County's large Public Works Department – on t</a:t>
            </a:r>
            <a:r>
              <a:rPr lang="en-US" sz="1200" b="0" i="0" u="none" strike="noStrike" kern="1200" baseline="0" dirty="0" smtClean="0">
                <a:solidFill>
                  <a:schemeClr val="tx1"/>
                </a:solidFill>
                <a:latin typeface="+mn-lt"/>
                <a:ea typeface="+mn-ea"/>
                <a:cs typeface="+mn-cs"/>
              </a:rPr>
              <a:t>he </a:t>
            </a:r>
            <a:r>
              <a:rPr lang="en-US" sz="1200" b="1" i="0" u="none" strike="noStrike" kern="1200" baseline="0" dirty="0" smtClean="0">
                <a:solidFill>
                  <a:schemeClr val="tx1"/>
                </a:solidFill>
                <a:latin typeface="+mn-lt"/>
                <a:ea typeface="+mn-ea"/>
                <a:cs typeface="+mn-cs"/>
              </a:rPr>
              <a:t>Healthy Community Planning </a:t>
            </a:r>
            <a:r>
              <a:rPr lang="en-US" sz="1200" b="0" i="0" u="none" strike="noStrike" kern="1200" baseline="0" dirty="0" smtClean="0">
                <a:solidFill>
                  <a:schemeClr val="tx1"/>
                </a:solidFill>
                <a:latin typeface="+mn-lt"/>
                <a:ea typeface="+mn-ea"/>
                <a:cs typeface="+mn-cs"/>
              </a:rPr>
              <a:t>team </a:t>
            </a:r>
            <a:br>
              <a:rPr lang="en-US" sz="1200" b="0" i="0" u="none" strike="noStrike" kern="1200" baseline="0" dirty="0" smtClean="0">
                <a:solidFill>
                  <a:schemeClr val="tx1"/>
                </a:solidFill>
                <a:latin typeface="+mn-lt"/>
                <a:ea typeface="+mn-ea"/>
                <a:cs typeface="+mn-cs"/>
              </a:rPr>
            </a:br>
            <a:r>
              <a:rPr lang="en-US" sz="1200" b="0" i="0" u="none" strike="noStrike" kern="1200" baseline="0" dirty="0" smtClean="0">
                <a:solidFill>
                  <a:schemeClr val="tx1"/>
                </a:solidFill>
                <a:latin typeface="+mn-lt"/>
                <a:ea typeface="+mn-ea"/>
                <a:cs typeface="+mn-cs"/>
              </a:rPr>
              <a:t>(which is within the </a:t>
            </a:r>
            <a:r>
              <a:rPr lang="en-US" baseline="0" dirty="0" smtClean="0"/>
              <a:t>Community and Economic Development section).</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Our teams work is interdisciplinary, and connects health and the built environment with community – specifically connecting community health to community planning and development.  We…</a:t>
            </a:r>
          </a:p>
          <a:p>
            <a:endParaRPr lang="en-US" sz="1200" b="0" i="0" u="none" strike="noStrike" kern="1200" baseline="0" dirty="0" smtClean="0">
              <a:solidFill>
                <a:schemeClr val="tx1"/>
              </a:solidFill>
              <a:latin typeface="+mn-lt"/>
              <a:ea typeface="+mn-ea"/>
              <a:cs typeface="+mn-cs"/>
            </a:endParaRPr>
          </a:p>
          <a:p>
            <a:pPr marL="228600" indent="-228600">
              <a:buAutoNum type="arabicPeriod"/>
            </a:pPr>
            <a:r>
              <a:rPr lang="en-US" sz="1200" b="0" i="0" u="none" strike="noStrike" kern="1200" baseline="0" dirty="0" smtClean="0">
                <a:solidFill>
                  <a:schemeClr val="tx1"/>
                </a:solidFill>
                <a:latin typeface="+mn-lt"/>
                <a:ea typeface="+mn-ea"/>
                <a:cs typeface="+mn-cs"/>
              </a:rPr>
              <a:t>Provide technical support and funding for partner cities and agencies, </a:t>
            </a:r>
          </a:p>
          <a:p>
            <a:pPr marL="228600" indent="-228600">
              <a:buAutoNum type="arabicPeriod"/>
            </a:pPr>
            <a:r>
              <a:rPr lang="en-US" sz="1200" b="0" i="0" u="none" strike="noStrike" kern="1200" baseline="0" dirty="0" smtClean="0">
                <a:solidFill>
                  <a:schemeClr val="tx1"/>
                </a:solidFill>
                <a:latin typeface="+mn-lt"/>
                <a:ea typeface="+mn-ea"/>
                <a:cs typeface="+mn-cs"/>
              </a:rPr>
              <a:t>Incorporate active living into Hennepin County policy and processes, and </a:t>
            </a:r>
          </a:p>
          <a:p>
            <a:pPr marL="228600" indent="-228600">
              <a:buAutoNum type="arabicPeriod"/>
            </a:pPr>
            <a:r>
              <a:rPr lang="en-US" sz="1200" b="0" i="0" u="none" strike="noStrike" kern="1200" baseline="0" dirty="0" smtClean="0">
                <a:solidFill>
                  <a:schemeClr val="tx1"/>
                </a:solidFill>
                <a:latin typeface="+mn-lt"/>
                <a:ea typeface="+mn-ea"/>
                <a:cs typeface="+mn-cs"/>
              </a:rPr>
              <a:t>Practice and promote inclusive community engagement around transportation projects </a:t>
            </a:r>
          </a:p>
          <a:p>
            <a:pPr marL="228600" indent="-228600">
              <a:buAutoNum type="arabicPeriod"/>
            </a:pPr>
            <a:r>
              <a:rPr lang="en-US" sz="1200" b="0" i="0" u="none" strike="noStrike" kern="1200" baseline="0" dirty="0" smtClean="0">
                <a:solidFill>
                  <a:schemeClr val="tx1"/>
                </a:solidFill>
                <a:latin typeface="+mn-lt"/>
                <a:ea typeface="+mn-ea"/>
                <a:cs typeface="+mn-cs"/>
              </a:rPr>
              <a:t>Leverage Public </a:t>
            </a:r>
            <a:r>
              <a:rPr lang="en-US" dirty="0" smtClean="0"/>
              <a:t>W</a:t>
            </a:r>
            <a:r>
              <a:rPr lang="en-US" sz="1200" b="0" i="0" u="none" strike="noStrike" kern="1200" baseline="0" dirty="0" smtClean="0">
                <a:solidFill>
                  <a:schemeClr val="tx1"/>
                </a:solidFill>
                <a:latin typeface="+mn-lt"/>
                <a:ea typeface="+mn-ea"/>
                <a:cs typeface="+mn-cs"/>
              </a:rPr>
              <a:t>orks resources for public health priorities and leverage PH resources for PW priorities. </a:t>
            </a:r>
          </a:p>
          <a:p>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Examples:</a:t>
            </a:r>
          </a:p>
          <a:p>
            <a:r>
              <a:rPr lang="en-US" sz="1200" b="0" i="0" u="none" strike="noStrike" kern="1200" baseline="0" dirty="0" smtClean="0">
                <a:solidFill>
                  <a:schemeClr val="tx1"/>
                </a:solidFill>
                <a:latin typeface="+mn-lt"/>
                <a:ea typeface="+mn-ea"/>
                <a:cs typeface="+mn-cs"/>
              </a:rPr>
              <a:t>HIA, SAP, work with cities to engage residents around active living, bike/</a:t>
            </a:r>
            <a:r>
              <a:rPr lang="en-US" sz="1200" b="0" i="0" u="none" strike="noStrike" kern="1200" baseline="0" dirty="0" err="1" smtClean="0">
                <a:solidFill>
                  <a:schemeClr val="tx1"/>
                </a:solidFill>
                <a:latin typeface="+mn-lt"/>
                <a:ea typeface="+mn-ea"/>
                <a:cs typeface="+mn-cs"/>
              </a:rPr>
              <a:t>ped</a:t>
            </a:r>
            <a:r>
              <a:rPr lang="en-US" sz="1200" b="0" i="0" u="none" strike="noStrike" kern="1200" baseline="0" dirty="0" smtClean="0">
                <a:solidFill>
                  <a:schemeClr val="tx1"/>
                </a:solidFill>
                <a:latin typeface="+mn-lt"/>
                <a:ea typeface="+mn-ea"/>
                <a:cs typeface="+mn-cs"/>
              </a:rPr>
              <a:t> plans in 8 cities + Bottineau corridor, develop transportation policies, host demonstration projects on proposed bike/</a:t>
            </a:r>
            <a:r>
              <a:rPr lang="en-US" sz="1200" b="0" i="0" u="none" strike="noStrike" kern="1200" baseline="0" dirty="0" err="1" smtClean="0">
                <a:solidFill>
                  <a:schemeClr val="tx1"/>
                </a:solidFill>
                <a:latin typeface="+mn-lt"/>
                <a:ea typeface="+mn-ea"/>
                <a:cs typeface="+mn-cs"/>
              </a:rPr>
              <a:t>ped</a:t>
            </a:r>
            <a:r>
              <a:rPr lang="en-US" sz="1200" b="0" i="0" u="none" strike="noStrike" kern="1200" baseline="0" dirty="0" smtClean="0">
                <a:solidFill>
                  <a:schemeClr val="tx1"/>
                </a:solidFill>
                <a:latin typeface="+mn-lt"/>
                <a:ea typeface="+mn-ea"/>
                <a:cs typeface="+mn-cs"/>
              </a:rPr>
              <a:t> projects, and provide bikes and bike education to low income residents.)</a:t>
            </a:r>
            <a:endParaRPr lang="en-US" dirty="0" smtClean="0"/>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46D5A1F-1E19-AB4D-9F91-E209B821ADD1}" type="slidenum">
              <a:rPr lang="en-US" smtClean="0"/>
              <a:t>1</a:t>
            </a:fld>
            <a:endParaRPr lang="en-US" dirty="0"/>
          </a:p>
        </p:txBody>
      </p:sp>
    </p:spTree>
    <p:extLst>
      <p:ext uri="{BB962C8B-B14F-4D97-AF65-F5344CB8AC3E}">
        <p14:creationId xmlns:p14="http://schemas.microsoft.com/office/powerpoint/2010/main" val="626405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439165" eaLnBrk="0" fontAlgn="base" hangingPunct="0">
              <a:spcBef>
                <a:spcPct val="30000"/>
              </a:spcBef>
              <a:spcAft>
                <a:spcPct val="0"/>
              </a:spcAft>
              <a:defRPr/>
            </a:pPr>
            <a:r>
              <a:rPr lang="en-US" dirty="0"/>
              <a:t>As I mentioned earlier, many of the problems and solutions to improving our health are affected by planning and the built environment</a:t>
            </a:r>
            <a:r>
              <a:rPr lang="en-US" dirty="0" smtClean="0"/>
              <a:t>.</a:t>
            </a:r>
          </a:p>
          <a:p>
            <a:pPr lvl="0" defTabSz="439165" eaLnBrk="0" fontAlgn="base" hangingPunct="0">
              <a:spcBef>
                <a:spcPct val="30000"/>
              </a:spcBef>
              <a:spcAft>
                <a:spcPct val="0"/>
              </a:spcAft>
              <a:defRPr/>
            </a:pPr>
            <a:r>
              <a:rPr lang="en-US" dirty="0" smtClean="0"/>
              <a:t>In </a:t>
            </a:r>
            <a:r>
              <a:rPr lang="en-US" dirty="0"/>
              <a:t>addition to city public health ordinances, there are many different city policies regulating community and economic development that sculpt the built environment. These influence or direct where land uses can be located, what uses can be next each other, what uses are allowed in different areas, when they can operate  - and sometimes even what they can sell. Examples are zoning ordinances, complete streets ordinances, smoking ordinances, code enforcement, design regulations, park dedication ordinances, floodplain regulations… and more.  </a:t>
            </a:r>
          </a:p>
          <a:p>
            <a:pPr defTabSz="439165">
              <a:defRPr/>
            </a:pPr>
            <a:endParaRPr lang="en-US" dirty="0"/>
          </a:p>
          <a:p>
            <a:pPr lvl="0" defTabSz="439165" eaLnBrk="0" fontAlgn="base" hangingPunct="0">
              <a:spcBef>
                <a:spcPct val="30000"/>
              </a:spcBef>
              <a:spcAft>
                <a:spcPct val="0"/>
              </a:spcAft>
              <a:defRPr/>
            </a:pPr>
            <a:r>
              <a:rPr lang="en-US" dirty="0">
                <a:ea typeface="ＭＳ Ｐゴシック" charset="0"/>
                <a:cs typeface="ＭＳ Ｐゴシック" charset="0"/>
              </a:rPr>
              <a:t>Healthy communities make healthy choices easy for all. </a:t>
            </a:r>
            <a:r>
              <a:rPr lang="en-US" dirty="0"/>
              <a:t>Planning and designing communities with health in mind can lead to improved community health, wellness, and quality of life.  </a:t>
            </a:r>
          </a:p>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10</a:t>
            </a:fld>
            <a:endParaRPr lang="en-US" dirty="0"/>
          </a:p>
        </p:txBody>
      </p:sp>
    </p:spTree>
    <p:extLst>
      <p:ext uri="{BB962C8B-B14F-4D97-AF65-F5344CB8AC3E}">
        <p14:creationId xmlns:p14="http://schemas.microsoft.com/office/powerpoint/2010/main" val="1429071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jurisdiction in the 7-county Twin Cities metro area are working on their comprehensive plans, which are due to the Metropolitan Council at end of 2018. </a:t>
            </a:r>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11</a:t>
            </a:fld>
            <a:endParaRPr lang="en-US" dirty="0"/>
          </a:p>
        </p:txBody>
      </p:sp>
    </p:spTree>
    <p:extLst>
      <p:ext uri="{BB962C8B-B14F-4D97-AF65-F5344CB8AC3E}">
        <p14:creationId xmlns:p14="http://schemas.microsoft.com/office/powerpoint/2010/main" val="1809188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12</a:t>
            </a:fld>
            <a:endParaRPr lang="en-US" dirty="0"/>
          </a:p>
        </p:txBody>
      </p:sp>
    </p:spTree>
    <p:extLst>
      <p:ext uri="{BB962C8B-B14F-4D97-AF65-F5344CB8AC3E}">
        <p14:creationId xmlns:p14="http://schemas.microsoft.com/office/powerpoint/2010/main" val="3737625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13</a:t>
            </a:fld>
            <a:endParaRPr lang="en-US" dirty="0"/>
          </a:p>
        </p:txBody>
      </p:sp>
    </p:spTree>
    <p:extLst>
      <p:ext uri="{BB962C8B-B14F-4D97-AF65-F5344CB8AC3E}">
        <p14:creationId xmlns:p14="http://schemas.microsoft.com/office/powerpoint/2010/main" val="511599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ea typeface="ＭＳ Ｐゴシック" panose="020B0600070205080204" pitchFamily="34" charset="-128"/>
              </a:rPr>
              <a:t>Using data to show where your community is now in these areas help s to tell a compelling story.  One of the areas that tends to get ignored is using health data in the plan. APA research shows that even the cities who do best in addressing health in planning, do not utilize data all that effectively. </a:t>
            </a:r>
          </a:p>
          <a:p>
            <a:endParaRPr lang="en-US" altLang="en-US" dirty="0" smtClean="0">
              <a:ea typeface="ＭＳ Ｐゴシック" panose="020B0600070205080204" pitchFamily="34" charset="-128"/>
            </a:endParaRPr>
          </a:p>
          <a:p>
            <a:r>
              <a:rPr lang="en-US" altLang="en-US" dirty="0" smtClean="0">
                <a:ea typeface="ＭＳ Ｐゴシック" panose="020B0600070205080204" pitchFamily="34" charset="-128"/>
              </a:rPr>
              <a:t>At Hennepin county, we are having difficulty with this ourselves – finding the right data and linking built environment and health data. </a:t>
            </a:r>
          </a:p>
          <a:p>
            <a:endParaRPr lang="en-US" altLang="en-US" dirty="0" smtClean="0">
              <a:ea typeface="ＭＳ Ｐゴシック" panose="020B0600070205080204" pitchFamily="34" charset="-128"/>
            </a:endParaRPr>
          </a:p>
          <a:p>
            <a:r>
              <a:rPr lang="en-US" altLang="en-US" dirty="0" smtClean="0">
                <a:ea typeface="ＭＳ Ｐゴシック" panose="020B0600070205080204" pitchFamily="34" charset="-128"/>
              </a:rPr>
              <a:t>We don’t have info or a data base set up, but can work with communities on an individual basis if they need help locating health data. </a:t>
            </a:r>
          </a:p>
          <a:p>
            <a:endParaRPr lang="en-US" dirty="0" smtClean="0"/>
          </a:p>
          <a:p>
            <a:r>
              <a:rPr lang="en-US" altLang="en-US" dirty="0">
                <a:ea typeface="ＭＳ Ｐゴシック" panose="020B0600070205080204" pitchFamily="34" charset="-128"/>
              </a:rPr>
              <a:t>Safety, security and wellbeing includes: personal safety, financial security, health and well-being, safety nets against accidents and illness</a:t>
            </a:r>
          </a:p>
          <a:p>
            <a:endParaRPr lang="en-US" altLang="en-US" dirty="0" smtClean="0">
              <a:ea typeface="ＭＳ Ｐゴシック" panose="020B0600070205080204" pitchFamily="34" charset="-128"/>
            </a:endParaRPr>
          </a:p>
          <a:p>
            <a:r>
              <a:rPr lang="en-US" altLang="en-US" dirty="0" smtClean="0">
                <a:ea typeface="ＭＳ Ｐゴシック" panose="020B0600070205080204" pitchFamily="34" charset="-128"/>
              </a:rPr>
              <a:t>Maslow’s </a:t>
            </a:r>
            <a:r>
              <a:rPr lang="en-US" altLang="en-US" dirty="0">
                <a:ea typeface="ＭＳ Ｐゴシック" panose="020B0600070205080204" pitchFamily="34" charset="-128"/>
              </a:rPr>
              <a:t>Hierarchy of Needs: If the bottom 4, most fundamental needs are not met there will be anxiousness and a person will be tense. It may play out in other physiological ways. This theory suggests that the most basic level of needs must be met before the individual will strongly desire or focus motivation upon the secondary or higher needs. </a:t>
            </a:r>
          </a:p>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14</a:t>
            </a:fld>
            <a:endParaRPr lang="en-US" dirty="0"/>
          </a:p>
        </p:txBody>
      </p:sp>
    </p:spTree>
    <p:extLst>
      <p:ext uri="{BB962C8B-B14F-4D97-AF65-F5344CB8AC3E}">
        <p14:creationId xmlns:p14="http://schemas.microsoft.com/office/powerpoint/2010/main" val="2354204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ea typeface="ＭＳ Ｐゴシック" panose="020B0600070205080204" pitchFamily="34" charset="-128"/>
              </a:rPr>
              <a:t>Question – Does health have to be a specifically defined “branch” or plan chapter? Or should health-supporting policies be embedded throughout the document? </a:t>
            </a:r>
          </a:p>
          <a:p>
            <a:endParaRPr lang="en-US" altLang="en-US" dirty="0">
              <a:ea typeface="ＭＳ Ｐゴシック" panose="020B0600070205080204" pitchFamily="34" charset="-128"/>
            </a:endParaRPr>
          </a:p>
          <a:p>
            <a:r>
              <a:rPr lang="en-US" altLang="en-US" dirty="0" smtClean="0">
                <a:ea typeface="ＭＳ Ｐゴシック" panose="020B0600070205080204" pitchFamily="34" charset="-128"/>
              </a:rPr>
              <a:t>Research by the American planning Association shows that the most effective plans (for health) do both. </a:t>
            </a:r>
          </a:p>
        </p:txBody>
      </p:sp>
      <p:sp>
        <p:nvSpPr>
          <p:cNvPr id="4" name="Slide Number Placeholder 3"/>
          <p:cNvSpPr>
            <a:spLocks noGrp="1"/>
          </p:cNvSpPr>
          <p:nvPr>
            <p:ph type="sldNum" sz="quarter" idx="10"/>
          </p:nvPr>
        </p:nvSpPr>
        <p:spPr/>
        <p:txBody>
          <a:bodyPr/>
          <a:lstStyle/>
          <a:p>
            <a:fld id="{D46D5A1F-1E19-AB4D-9F91-E209B821ADD1}" type="slidenum">
              <a:rPr lang="en-US" smtClean="0"/>
              <a:t>15</a:t>
            </a:fld>
            <a:endParaRPr lang="en-US" dirty="0"/>
          </a:p>
        </p:txBody>
      </p:sp>
    </p:spTree>
    <p:extLst>
      <p:ext uri="{BB962C8B-B14F-4D97-AF65-F5344CB8AC3E}">
        <p14:creationId xmlns:p14="http://schemas.microsoft.com/office/powerpoint/2010/main" val="1423822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16</a:t>
            </a:fld>
            <a:endParaRPr lang="en-US" dirty="0"/>
          </a:p>
        </p:txBody>
      </p:sp>
    </p:spTree>
    <p:extLst>
      <p:ext uri="{BB962C8B-B14F-4D97-AF65-F5344CB8AC3E}">
        <p14:creationId xmlns:p14="http://schemas.microsoft.com/office/powerpoint/2010/main" val="1456203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17</a:t>
            </a:fld>
            <a:endParaRPr lang="en-US" dirty="0"/>
          </a:p>
        </p:txBody>
      </p:sp>
    </p:spTree>
    <p:extLst>
      <p:ext uri="{BB962C8B-B14F-4D97-AF65-F5344CB8AC3E}">
        <p14:creationId xmlns:p14="http://schemas.microsoft.com/office/powerpoint/2010/main" val="1030766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18</a:t>
            </a:fld>
            <a:endParaRPr lang="en-US" dirty="0"/>
          </a:p>
        </p:txBody>
      </p:sp>
    </p:spTree>
    <p:extLst>
      <p:ext uri="{BB962C8B-B14F-4D97-AF65-F5344CB8AC3E}">
        <p14:creationId xmlns:p14="http://schemas.microsoft.com/office/powerpoint/2010/main" val="3851945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19</a:t>
            </a:fld>
            <a:endParaRPr lang="en-US" dirty="0"/>
          </a:p>
        </p:txBody>
      </p:sp>
    </p:spTree>
    <p:extLst>
      <p:ext uri="{BB962C8B-B14F-4D97-AF65-F5344CB8AC3E}">
        <p14:creationId xmlns:p14="http://schemas.microsoft.com/office/powerpoint/2010/main" val="2365483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 am here today</a:t>
            </a:r>
            <a:r>
              <a:rPr lang="en-US" baseline="0" dirty="0" smtClean="0"/>
              <a:t> </a:t>
            </a:r>
            <a:r>
              <a:rPr lang="en-US" dirty="0" smtClean="0"/>
              <a:t>to talk to you about the</a:t>
            </a:r>
            <a:r>
              <a:rPr lang="en-US" baseline="0" dirty="0" smtClean="0"/>
              <a:t> intersection of city planning and community health – and why health is important to the practice of city planning today. </a:t>
            </a:r>
            <a:r>
              <a:rPr lang="en-US" dirty="0" smtClean="0"/>
              <a:t>Our health and individual prosperity are strongly connected to the health, livability and prosperity </a:t>
            </a:r>
            <a:r>
              <a:rPr lang="en-US" baseline="0" dirty="0" smtClean="0"/>
              <a:t>– and sustainability – of our communities. </a:t>
            </a:r>
          </a:p>
          <a:p>
            <a:endParaRPr lang="en-US" baseline="0" dirty="0" smtClean="0"/>
          </a:p>
        </p:txBody>
      </p:sp>
      <p:sp>
        <p:nvSpPr>
          <p:cNvPr id="4" name="Slide Number Placeholder 3"/>
          <p:cNvSpPr>
            <a:spLocks noGrp="1"/>
          </p:cNvSpPr>
          <p:nvPr>
            <p:ph type="sldNum" sz="quarter" idx="10"/>
          </p:nvPr>
        </p:nvSpPr>
        <p:spPr/>
        <p:txBody>
          <a:bodyPr/>
          <a:lstStyle/>
          <a:p>
            <a:fld id="{D46D5A1F-1E19-AB4D-9F91-E209B821ADD1}" type="slidenum">
              <a:rPr lang="en-US" smtClean="0"/>
              <a:t>2</a:t>
            </a:fld>
            <a:endParaRPr lang="en-US" dirty="0"/>
          </a:p>
        </p:txBody>
      </p:sp>
    </p:spTree>
    <p:extLst>
      <p:ext uri="{BB962C8B-B14F-4D97-AF65-F5344CB8AC3E}">
        <p14:creationId xmlns:p14="http://schemas.microsoft.com/office/powerpoint/2010/main" val="4042726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Began convening in May, 2016</a:t>
            </a:r>
          </a:p>
          <a:p>
            <a:pPr lvl="2">
              <a:lnSpc>
                <a:spcPct val="120000"/>
              </a:lnSpc>
              <a:spcAft>
                <a:spcPts val="600"/>
              </a:spcAft>
              <a:buFont typeface="Segoe UI" panose="020B0502040204020203" pitchFamily="34" charset="0"/>
              <a:buChar char="‐"/>
              <a:defRPr/>
            </a:pPr>
            <a:r>
              <a:rPr lang="en-US" dirty="0" smtClean="0"/>
              <a:t>Resource for city and county planners and health staff who are working on </a:t>
            </a:r>
            <a:br>
              <a:rPr lang="en-US" dirty="0" smtClean="0"/>
            </a:br>
            <a:r>
              <a:rPr lang="en-US" dirty="0" smtClean="0"/>
              <a:t>their jurisdiction’s comprehensive plan </a:t>
            </a:r>
          </a:p>
          <a:p>
            <a:pPr lvl="2">
              <a:lnSpc>
                <a:spcPct val="120000"/>
              </a:lnSpc>
              <a:spcAft>
                <a:spcPts val="600"/>
              </a:spcAft>
              <a:buFont typeface="Segoe UI" panose="020B0502040204020203" pitchFamily="34" charset="0"/>
              <a:buChar char="‐"/>
              <a:defRPr/>
            </a:pPr>
            <a:r>
              <a:rPr lang="en-US" dirty="0" smtClean="0"/>
              <a:t>Working from the broadest possible definition of health, </a:t>
            </a:r>
            <a:br>
              <a:rPr lang="en-US" dirty="0" smtClean="0"/>
            </a:br>
            <a:r>
              <a:rPr lang="en-US" dirty="0" smtClean="0"/>
              <a:t>focus on how to include health and equity considerations in these plans</a:t>
            </a:r>
          </a:p>
          <a:p>
            <a:pPr marL="228600" lvl="1">
              <a:spcBef>
                <a:spcPts val="1000"/>
              </a:spcBef>
            </a:pPr>
            <a:r>
              <a:rPr lang="en-US" dirty="0" smtClean="0"/>
              <a:t>Workgroup identified priorities:</a:t>
            </a:r>
          </a:p>
          <a:p>
            <a:pPr lvl="2">
              <a:lnSpc>
                <a:spcPct val="90000"/>
              </a:lnSpc>
              <a:spcAft>
                <a:spcPts val="600"/>
              </a:spcAft>
              <a:buFont typeface="Segoe UI" panose="020B0502040204020203" pitchFamily="34" charset="0"/>
              <a:buChar char="‐"/>
              <a:defRPr/>
            </a:pPr>
            <a:r>
              <a:rPr lang="en-US" dirty="0" smtClean="0"/>
              <a:t>Support and learning</a:t>
            </a:r>
          </a:p>
          <a:p>
            <a:pPr lvl="2">
              <a:lnSpc>
                <a:spcPct val="90000"/>
              </a:lnSpc>
              <a:spcAft>
                <a:spcPts val="600"/>
              </a:spcAft>
              <a:buFont typeface="Segoe UI" panose="020B0502040204020203" pitchFamily="34" charset="0"/>
              <a:buChar char="‐"/>
              <a:defRPr/>
            </a:pPr>
            <a:r>
              <a:rPr lang="en-US" dirty="0" smtClean="0"/>
              <a:t>Create tools, share best practices and get technical assistance</a:t>
            </a:r>
          </a:p>
          <a:p>
            <a:pPr lvl="2">
              <a:lnSpc>
                <a:spcPct val="90000"/>
              </a:lnSpc>
              <a:spcAft>
                <a:spcPts val="600"/>
              </a:spcAft>
              <a:buFont typeface="Segoe UI" panose="020B0502040204020203" pitchFamily="34" charset="0"/>
              <a:buChar char="‐"/>
              <a:defRPr/>
            </a:pPr>
            <a:r>
              <a:rPr lang="en-US" dirty="0" smtClean="0"/>
              <a:t>Networking and connections</a:t>
            </a:r>
          </a:p>
          <a:p>
            <a:r>
              <a:rPr lang="en-US" dirty="0" smtClean="0"/>
              <a:t>Workgroup identified desire for a tool or checklist</a:t>
            </a:r>
          </a:p>
          <a:p>
            <a:pPr lvl="2">
              <a:lnSpc>
                <a:spcPct val="90000"/>
              </a:lnSpc>
              <a:spcAft>
                <a:spcPts val="600"/>
              </a:spcAft>
              <a:buFont typeface="Segoe UI" panose="020B0502040204020203" pitchFamily="34" charset="0"/>
              <a:buChar char="‐"/>
              <a:defRPr/>
            </a:pPr>
            <a:r>
              <a:rPr lang="en-US" dirty="0" smtClean="0"/>
              <a:t>Tie health into comp plans broadly – not segregated into one health chapter</a:t>
            </a:r>
          </a:p>
          <a:p>
            <a:pPr lvl="2">
              <a:lnSpc>
                <a:spcPct val="90000"/>
              </a:lnSpc>
              <a:spcAft>
                <a:spcPts val="600"/>
              </a:spcAft>
              <a:buFont typeface="Segoe UI" panose="020B0502040204020203" pitchFamily="34" charset="0"/>
              <a:buChar char="‐"/>
              <a:defRPr/>
            </a:pPr>
            <a:endParaRPr lang="en-US" dirty="0" smtClean="0"/>
          </a:p>
          <a:p>
            <a:pPr>
              <a:lnSpc>
                <a:spcPct val="110000"/>
              </a:lnSpc>
            </a:pPr>
            <a:r>
              <a:rPr lang="en-US" sz="2400" dirty="0" smtClean="0"/>
              <a:t>Based on several existing checklist models</a:t>
            </a:r>
          </a:p>
          <a:p>
            <a:pPr>
              <a:lnSpc>
                <a:spcPct val="110000"/>
              </a:lnSpc>
            </a:pPr>
            <a:r>
              <a:rPr lang="en-US" sz="2400" dirty="0" smtClean="0"/>
              <a:t>Designed with the 7-County Twin Cities Metro area in mind</a:t>
            </a:r>
          </a:p>
          <a:p>
            <a:pPr marL="860425" lvl="2">
              <a:lnSpc>
                <a:spcPct val="90000"/>
              </a:lnSpc>
              <a:spcAft>
                <a:spcPts val="600"/>
              </a:spcAft>
              <a:buFont typeface="Segoe UI" panose="020B0502040204020203" pitchFamily="34" charset="0"/>
              <a:buChar char="‐"/>
              <a:defRPr/>
            </a:pPr>
            <a:r>
              <a:rPr lang="en-US" sz="2200" dirty="0" smtClean="0"/>
              <a:t>Many portions may be more broadly applicable</a:t>
            </a:r>
          </a:p>
          <a:p>
            <a:r>
              <a:rPr lang="en-US" sz="2400" dirty="0" smtClean="0"/>
              <a:t>Prepared by taskforce from the workgroup</a:t>
            </a:r>
          </a:p>
          <a:p>
            <a:pPr marL="860425" lvl="2">
              <a:lnSpc>
                <a:spcPct val="110000"/>
              </a:lnSpc>
              <a:spcAft>
                <a:spcPts val="600"/>
              </a:spcAft>
              <a:buFont typeface="Segoe UI" panose="020B0502040204020203" pitchFamily="34" charset="0"/>
              <a:buChar char="‐"/>
              <a:defRPr/>
            </a:pPr>
            <a:r>
              <a:rPr lang="en-US" sz="2200" dirty="0" smtClean="0"/>
              <a:t>MDH, Dakota Co., Hennepin Co., BCBS/Terra Soma, City of Shakopee </a:t>
            </a:r>
          </a:p>
          <a:p>
            <a:r>
              <a:rPr lang="en-US" sz="2400" dirty="0" smtClean="0"/>
              <a:t>Tested by professionals /colleagues across the metro</a:t>
            </a:r>
          </a:p>
          <a:p>
            <a:pPr marL="860425" lvl="2">
              <a:lnSpc>
                <a:spcPct val="90000"/>
              </a:lnSpc>
              <a:spcAft>
                <a:spcPts val="600"/>
              </a:spcAft>
              <a:buFont typeface="Segoe UI" panose="020B0502040204020203" pitchFamily="34" charset="0"/>
              <a:buChar char="‐"/>
              <a:defRPr/>
            </a:pPr>
            <a:r>
              <a:rPr lang="en-US" sz="2200" dirty="0" smtClean="0"/>
              <a:t>Different size cities, counties, etc. </a:t>
            </a:r>
          </a:p>
          <a:p>
            <a:pPr lvl="2">
              <a:lnSpc>
                <a:spcPct val="90000"/>
              </a:lnSpc>
              <a:spcAft>
                <a:spcPts val="600"/>
              </a:spcAft>
              <a:buFont typeface="Segoe UI" panose="020B0502040204020203" pitchFamily="34" charset="0"/>
              <a:buChar char="‐"/>
              <a:defRPr/>
            </a:pPr>
            <a:r>
              <a:rPr lang="en-US" dirty="0" smtClean="0"/>
              <a:t> </a:t>
            </a:r>
          </a:p>
        </p:txBody>
      </p:sp>
      <p:sp>
        <p:nvSpPr>
          <p:cNvPr id="4" name="Slide Number Placeholder 3"/>
          <p:cNvSpPr>
            <a:spLocks noGrp="1"/>
          </p:cNvSpPr>
          <p:nvPr>
            <p:ph type="sldNum" sz="quarter" idx="10"/>
          </p:nvPr>
        </p:nvSpPr>
        <p:spPr/>
        <p:txBody>
          <a:bodyPr/>
          <a:lstStyle/>
          <a:p>
            <a:fld id="{D46D5A1F-1E19-AB4D-9F91-E209B821ADD1}" type="slidenum">
              <a:rPr lang="en-US" smtClean="0"/>
              <a:t>20</a:t>
            </a:fld>
            <a:endParaRPr lang="en-US" dirty="0"/>
          </a:p>
        </p:txBody>
      </p:sp>
    </p:spTree>
    <p:extLst>
      <p:ext uri="{BB962C8B-B14F-4D97-AF65-F5344CB8AC3E}">
        <p14:creationId xmlns:p14="http://schemas.microsoft.com/office/powerpoint/2010/main" val="1828041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21</a:t>
            </a:fld>
            <a:endParaRPr lang="en-US" dirty="0"/>
          </a:p>
        </p:txBody>
      </p:sp>
    </p:spTree>
    <p:extLst>
      <p:ext uri="{BB962C8B-B14F-4D97-AF65-F5344CB8AC3E}">
        <p14:creationId xmlns:p14="http://schemas.microsoft.com/office/powerpoint/2010/main" val="928720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Helps define where, and to what degree, health-supporting policies are present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r>
              <a:rPr lang="en-US" dirty="0" smtClean="0"/>
              <a:t>Can provide examples of policies to consider during plan development</a:t>
            </a:r>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22</a:t>
            </a:fld>
            <a:endParaRPr lang="en-US" dirty="0"/>
          </a:p>
        </p:txBody>
      </p:sp>
    </p:spTree>
    <p:extLst>
      <p:ext uri="{BB962C8B-B14F-4D97-AF65-F5344CB8AC3E}">
        <p14:creationId xmlns:p14="http://schemas.microsoft.com/office/powerpoint/2010/main" val="3665880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23</a:t>
            </a:fld>
            <a:endParaRPr lang="en-US" dirty="0"/>
          </a:p>
        </p:txBody>
      </p:sp>
    </p:spTree>
    <p:extLst>
      <p:ext uri="{BB962C8B-B14F-4D97-AF65-F5344CB8AC3E}">
        <p14:creationId xmlns:p14="http://schemas.microsoft.com/office/powerpoint/2010/main" val="1494177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3</a:t>
            </a:fld>
            <a:endParaRPr lang="en-US" dirty="0"/>
          </a:p>
        </p:txBody>
      </p:sp>
    </p:spTree>
    <p:extLst>
      <p:ext uri="{BB962C8B-B14F-4D97-AF65-F5344CB8AC3E}">
        <p14:creationId xmlns:p14="http://schemas.microsoft.com/office/powerpoint/2010/main" val="3177171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9165">
              <a:defRPr/>
            </a:pPr>
            <a:endParaRPr lang="en-US" dirty="0" smtClean="0"/>
          </a:p>
          <a:p>
            <a:pPr marL="0" marR="0" lvl="0" indent="0" algn="l" defTabSz="439165" rtl="0" eaLnBrk="1" fontAlgn="auto" latinLnBrk="0" hangingPunct="1">
              <a:lnSpc>
                <a:spcPct val="100000"/>
              </a:lnSpc>
              <a:spcBef>
                <a:spcPts val="0"/>
              </a:spcBef>
              <a:spcAft>
                <a:spcPts val="0"/>
              </a:spcAft>
              <a:buClrTx/>
              <a:buSzTx/>
              <a:buFontTx/>
              <a:buNone/>
              <a:tabLst/>
              <a:defRPr/>
            </a:pPr>
            <a:r>
              <a:rPr lang="en-US" dirty="0" smtClean="0"/>
              <a:t>Many of the problems and solutions to improving our health are affected</a:t>
            </a:r>
            <a:r>
              <a:rPr lang="en-US" baseline="0" dirty="0" smtClean="0"/>
              <a:t> specifically by the </a:t>
            </a:r>
            <a:r>
              <a:rPr lang="en-US" b="1" dirty="0" smtClean="0"/>
              <a:t>built</a:t>
            </a:r>
            <a:r>
              <a:rPr lang="en-US" dirty="0" smtClean="0"/>
              <a:t> environment. </a:t>
            </a:r>
            <a:r>
              <a:rPr lang="en-US" altLang="en-US" dirty="0" smtClean="0">
                <a:ea typeface="ＭＳ Ｐゴシック" panose="020B0600070205080204" pitchFamily="34" charset="-128"/>
              </a:rPr>
              <a:t>If you live in an environment where healthy behaviors are not easy to engage in, </a:t>
            </a:r>
            <a:r>
              <a:rPr lang="en-US" altLang="en-US" baseline="0" dirty="0" smtClean="0">
                <a:ea typeface="ＭＳ Ｐゴシック" panose="020B0600070205080204" pitchFamily="34" charset="-128"/>
              </a:rPr>
              <a:t>you end up with behaviors that are not healthy. A lot of these behaviors are related to the built environment and the regulatory environment. (example presence of sidewalks, grocery stores, access to transportation). </a:t>
            </a:r>
            <a:endParaRPr lang="en-US" dirty="0" smtClean="0"/>
          </a:p>
          <a:p>
            <a:pPr defTabSz="439165">
              <a:defRPr/>
            </a:pPr>
            <a:endParaRPr lang="en-US" dirty="0" smtClean="0"/>
          </a:p>
          <a:p>
            <a:pPr defTabSz="439165">
              <a:defRPr/>
            </a:pPr>
            <a:r>
              <a:rPr lang="en-US" dirty="0" smtClean="0"/>
              <a:t>In</a:t>
            </a:r>
            <a:r>
              <a:rPr lang="en-US" baseline="0" dirty="0" smtClean="0"/>
              <a:t> addition to city public health ordinances, there are many different city policies regulating c</a:t>
            </a:r>
            <a:r>
              <a:rPr lang="en-US" dirty="0" smtClean="0"/>
              <a:t>ommunity</a:t>
            </a:r>
            <a:r>
              <a:rPr lang="en-US" baseline="0" dirty="0" smtClean="0"/>
              <a:t> and economic development that sculpt the built environment. These influence or direct where land uses can be located, what uses can be next each other, what uses are allowed in different areas, when they can operate  - and sometimes even what they can sell. Examples are zoning ordinances, complete streets ordinances, smoking ordinances, code enforcement, design regulations, park dedication ordinances, floodplain regulations… and more.  </a:t>
            </a:r>
            <a:endParaRPr lang="en-US" dirty="0" smtClean="0"/>
          </a:p>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4</a:t>
            </a:fld>
            <a:endParaRPr lang="en-US" dirty="0"/>
          </a:p>
        </p:txBody>
      </p:sp>
    </p:spTree>
    <p:extLst>
      <p:ext uri="{BB962C8B-B14F-4D97-AF65-F5344CB8AC3E}">
        <p14:creationId xmlns:p14="http://schemas.microsoft.com/office/powerpoint/2010/main" val="741119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This</a:t>
            </a:r>
            <a:r>
              <a:rPr lang="en-US" sz="1200" kern="1200" baseline="0" dirty="0" smtClean="0">
                <a:solidFill>
                  <a:schemeClr val="tx1"/>
                </a:solidFill>
                <a:effectLst/>
                <a:latin typeface="+mn-lt"/>
                <a:ea typeface="ＭＳ Ｐゴシック" charset="0"/>
                <a:cs typeface="ＭＳ Ｐゴシック" charset="0"/>
              </a:rPr>
              <a:t> chart illustrates the conditions that contribute to our health. As you see, approximately 80% of our health as a social or environmental component. </a:t>
            </a:r>
            <a:r>
              <a:rPr lang="en-US" sz="1200" kern="1200" dirty="0" smtClean="0">
                <a:solidFill>
                  <a:schemeClr val="tx1"/>
                </a:solidFill>
                <a:effectLst/>
                <a:latin typeface="+mn-lt"/>
                <a:ea typeface="ＭＳ Ｐゴシック" charset="0"/>
                <a:cs typeface="ＭＳ Ｐゴシック" charset="0"/>
              </a:rPr>
              <a:t>In</a:t>
            </a:r>
            <a:r>
              <a:rPr lang="en-US" sz="1200" kern="1200" baseline="0" dirty="0" smtClean="0">
                <a:solidFill>
                  <a:schemeClr val="tx1"/>
                </a:solidFill>
                <a:effectLst/>
                <a:latin typeface="+mn-lt"/>
                <a:ea typeface="ＭＳ Ｐゴシック" charset="0"/>
                <a:cs typeface="ＭＳ Ｐゴシック" charset="0"/>
              </a:rPr>
              <a:t> this presentation we will be focusing on three of the areas you see in this circle: Social and economic factors (40%), the physical environment (10%) and health behaviors – how we react to our social and physical environment – (30%)</a:t>
            </a:r>
            <a:endParaRPr lang="en-US" sz="1200" kern="1200" dirty="0" smtClean="0">
              <a:solidFill>
                <a:schemeClr val="tx1"/>
              </a:solidFill>
              <a:effectLst/>
              <a:latin typeface="+mn-lt"/>
              <a:ea typeface="ＭＳ Ｐゴシック" charset="0"/>
              <a:cs typeface="ＭＳ Ｐゴシック" charset="0"/>
            </a:endParaRPr>
          </a:p>
          <a:p>
            <a:endParaRPr lang="en-US" altLang="en-US" dirty="0" smtClean="0">
              <a:ea typeface="ＭＳ Ｐゴシック" panose="020B0600070205080204" pitchFamily="34" charset="-128"/>
            </a:endParaRP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D4F8E0F-E7A3-4E7B-B753-7BA3CFDA6243}" type="slidenum">
              <a:rPr lang="en-US" altLang="en-US" smtClean="0"/>
              <a:pPr/>
              <a:t>5</a:t>
            </a:fld>
            <a:endParaRPr lang="en-US" altLang="en-US" dirty="0" smtClean="0"/>
          </a:p>
        </p:txBody>
      </p:sp>
    </p:spTree>
    <p:extLst>
      <p:ext uri="{BB962C8B-B14F-4D97-AF65-F5344CB8AC3E}">
        <p14:creationId xmlns:p14="http://schemas.microsoft.com/office/powerpoint/2010/main" val="3571881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are conditions in the social environment, the physical environment (built and natural) and economic environment </a:t>
            </a:r>
          </a:p>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6</a:t>
            </a:fld>
            <a:endParaRPr lang="en-US" dirty="0"/>
          </a:p>
        </p:txBody>
      </p:sp>
    </p:spTree>
    <p:extLst>
      <p:ext uri="{BB962C8B-B14F-4D97-AF65-F5344CB8AC3E}">
        <p14:creationId xmlns:p14="http://schemas.microsoft.com/office/powerpoint/2010/main" val="3474788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defTabSz="439165">
              <a:defRPr/>
            </a:pPr>
            <a:endParaRPr lang="en-US" dirty="0" smtClean="0"/>
          </a:p>
          <a:p>
            <a:pPr marL="0" marR="0" lvl="0" indent="0" algn="l" defTabSz="439165" rtl="0" eaLnBrk="1" fontAlgn="auto" latinLnBrk="0" hangingPunct="1">
              <a:lnSpc>
                <a:spcPct val="100000"/>
              </a:lnSpc>
              <a:spcBef>
                <a:spcPts val="0"/>
              </a:spcBef>
              <a:spcAft>
                <a:spcPts val="0"/>
              </a:spcAft>
              <a:buClrTx/>
              <a:buSzTx/>
              <a:buFontTx/>
              <a:buNone/>
              <a:tabLst/>
              <a:defRPr/>
            </a:pPr>
            <a:r>
              <a:rPr lang="en-US" dirty="0" smtClean="0"/>
              <a:t>SDOH are </a:t>
            </a:r>
            <a:r>
              <a:rPr lang="en-US" b="1" dirty="0" smtClean="0">
                <a:solidFill>
                  <a:schemeClr val="accent2"/>
                </a:solidFill>
              </a:rPr>
              <a:t>conditions that interact </a:t>
            </a:r>
            <a:r>
              <a:rPr lang="en-US" dirty="0" smtClean="0"/>
              <a:t>to </a:t>
            </a:r>
            <a:r>
              <a:rPr lang="en-US" b="1" dirty="0" smtClean="0"/>
              <a:t>increase or decrease risks and outcomes </a:t>
            </a:r>
            <a:r>
              <a:rPr lang="en-US" dirty="0" smtClean="0"/>
              <a:t>for major diseases such as heart disease, stroke, diabetes and some forms of cancer. </a:t>
            </a:r>
          </a:p>
          <a:p>
            <a:pPr defTabSz="439165">
              <a:defRPr/>
            </a:pPr>
            <a:r>
              <a:rPr lang="en-US" dirty="0" smtClean="0"/>
              <a:t>Social determinants of health affect a person’s stress levels, access to healthy food, safe places to be physically active, exposure to environmental hazards and availability of early learning opportunities. </a:t>
            </a:r>
          </a:p>
          <a:p>
            <a:pPr defTabSz="439165">
              <a:defRPr/>
            </a:pPr>
            <a:endParaRPr lang="en-US" dirty="0"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D4F8E0F-E7A3-4E7B-B753-7BA3CFDA6243}" type="slidenum">
              <a:rPr lang="en-US" altLang="en-US" smtClean="0"/>
              <a:pPr/>
              <a:t>7</a:t>
            </a:fld>
            <a:endParaRPr lang="en-US" altLang="en-US" dirty="0" smtClean="0"/>
          </a:p>
        </p:txBody>
      </p:sp>
    </p:spTree>
    <p:extLst>
      <p:ext uri="{BB962C8B-B14F-4D97-AF65-F5344CB8AC3E}">
        <p14:creationId xmlns:p14="http://schemas.microsoft.com/office/powerpoint/2010/main" val="283021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8</a:t>
            </a:fld>
            <a:endParaRPr lang="en-US" dirty="0"/>
          </a:p>
        </p:txBody>
      </p:sp>
    </p:spTree>
    <p:extLst>
      <p:ext uri="{BB962C8B-B14F-4D97-AF65-F5344CB8AC3E}">
        <p14:creationId xmlns:p14="http://schemas.microsoft.com/office/powerpoint/2010/main" val="857388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panose="020B0600070205080204" pitchFamily="34" charset="-128"/>
              </a:rPr>
              <a:t>If you live in an environment where healthy behaviors are not easy to engage in, you end up with behaviors that are not healthy. A lot of these behaviors are related to the built and the regulatory environments</a:t>
            </a:r>
            <a:r>
              <a:rPr lang="en-US" altLang="en-US" dirty="0" smtClean="0">
                <a:ea typeface="ＭＳ Ｐゴシック" panose="020B0600070205080204" pitchFamily="34" charset="-128"/>
              </a:rPr>
              <a:t>.</a:t>
            </a:r>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9</a:t>
            </a:fld>
            <a:endParaRPr lang="en-US" dirty="0"/>
          </a:p>
        </p:txBody>
      </p:sp>
    </p:spTree>
    <p:extLst>
      <p:ext uri="{BB962C8B-B14F-4D97-AF65-F5344CB8AC3E}">
        <p14:creationId xmlns:p14="http://schemas.microsoft.com/office/powerpoint/2010/main" val="16178592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38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p:cNvSpPr>
            <a:spLocks noGrp="1"/>
          </p:cNvSpPr>
          <p:nvPr>
            <p:ph type="title"/>
          </p:nvPr>
        </p:nvSpPr>
        <p:spPr>
          <a:xfrm>
            <a:off x="838199" y="1828800"/>
            <a:ext cx="4954997" cy="677733"/>
          </a:xfrm>
        </p:spPr>
        <p:txBody>
          <a:bodyPr>
            <a:normAutofit/>
          </a:bodyPr>
          <a:lstStyle>
            <a:lvl1pPr>
              <a:defRPr sz="3000" b="0" i="0">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smtClean="0"/>
              <a:t>Click to edit Master title style</a:t>
            </a:r>
            <a:endParaRPr lang="en-US" dirty="0"/>
          </a:p>
        </p:txBody>
      </p:sp>
      <p:sp>
        <p:nvSpPr>
          <p:cNvPr id="7" name="Content Placeholder 6"/>
          <p:cNvSpPr>
            <a:spLocks noGrp="1"/>
          </p:cNvSpPr>
          <p:nvPr>
            <p:ph sz="quarter" idx="12"/>
          </p:nvPr>
        </p:nvSpPr>
        <p:spPr>
          <a:xfrm>
            <a:off x="6398803" y="2654132"/>
            <a:ext cx="4954997" cy="2972117"/>
          </a:xfrm>
          <a:no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6"/>
          <p:cNvSpPr>
            <a:spLocks noGrp="1"/>
          </p:cNvSpPr>
          <p:nvPr>
            <p:ph sz="quarter" idx="13"/>
          </p:nvPr>
        </p:nvSpPr>
        <p:spPr>
          <a:xfrm>
            <a:off x="838199" y="2654132"/>
            <a:ext cx="4954997" cy="29721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txBox="1">
            <a:spLocks/>
          </p:cNvSpPr>
          <p:nvPr userDrawn="1"/>
        </p:nvSpPr>
        <p:spPr>
          <a:xfrm>
            <a:off x="6398803" y="1828800"/>
            <a:ext cx="4954997" cy="677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a:lstStyle>
          <a:p>
            <a:r>
              <a:rPr lang="en-US" b="0" i="0" dirty="0" smtClean="0">
                <a:latin typeface="Segoe UI Light" panose="020B0502040204020203" pitchFamily="34" charset="0"/>
                <a:ea typeface="Myriad Pro" charset="0"/>
                <a:cs typeface="Myriad Pro" charset="0"/>
              </a:rPr>
              <a:t>Click to edit Master title style</a:t>
            </a:r>
            <a:endParaRPr lang="en-US" b="0" i="0" dirty="0">
              <a:latin typeface="Segoe UI Light" panose="020B0502040204020203" pitchFamily="34" charset="0"/>
              <a:ea typeface="Myriad Pro" charset="0"/>
              <a:cs typeface="Myriad Pro" charset="0"/>
            </a:endParaRPr>
          </a:p>
        </p:txBody>
      </p:sp>
      <p:sp>
        <p:nvSpPr>
          <p:cNvPr id="11" name="Title 1"/>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0" i="0" dirty="0" smtClean="0">
                <a:latin typeface="Segoe UI Light" panose="020B0502040204020203" pitchFamily="34" charset="0"/>
                <a:ea typeface="Myriad Pro Light" charset="0"/>
                <a:cs typeface="Myriad Pro Light" charset="0"/>
              </a:rPr>
              <a:t>Click to edit Master title style</a:t>
            </a:r>
            <a:endParaRPr lang="en-US" b="0" i="0" dirty="0">
              <a:latin typeface="Segoe UI Light" panose="020B0502040204020203" pitchFamily="34" charset="0"/>
              <a:ea typeface="Myriad Pro Light" charset="0"/>
              <a:cs typeface="Myriad Pro Light" charset="0"/>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43907" y="5968181"/>
            <a:ext cx="429317" cy="545742"/>
          </a:xfrm>
          <a:prstGeom prst="rect">
            <a:avLst/>
          </a:prstGeom>
        </p:spPr>
      </p:pic>
      <p:sp>
        <p:nvSpPr>
          <p:cNvPr id="9" name="Footer Placeholder 2"/>
          <p:cNvSpPr>
            <a:spLocks noGrp="1"/>
          </p:cNvSpPr>
          <p:nvPr>
            <p:ph type="ftr" sz="quarter" idx="10"/>
          </p:nvPr>
        </p:nvSpPr>
        <p:spPr>
          <a:xfrm>
            <a:off x="838199" y="6193363"/>
            <a:ext cx="8509001" cy="365125"/>
          </a:xfrm>
        </p:spPr>
        <p:txBody>
          <a:bodyPr/>
          <a:lstStyle/>
          <a:p>
            <a:r>
              <a:rPr lang="en-US" dirty="0" smtClean="0">
                <a:latin typeface="Segoe UI" panose="020B0502040204020203" pitchFamily="34" charset="0"/>
                <a:ea typeface="Segoe UI" panose="020B0502040204020203" pitchFamily="34" charset="0"/>
                <a:cs typeface="Segoe UI" panose="020B0502040204020203" pitchFamily="34" charset="0"/>
              </a:rPr>
              <a:t>Hennepin County Community Works + Public Health Promotion August 31, 2017 </a:t>
            </a:r>
            <a:r>
              <a:rPr lang="ar-AE" smtClean="0">
                <a:latin typeface="Segoe UI" panose="020B0502040204020203" pitchFamily="34" charset="0"/>
                <a:ea typeface="Segoe UI" panose="020B0502040204020203" pitchFamily="34" charset="0"/>
                <a:cs typeface="Segoe UI" panose="020B0502040204020203" pitchFamily="34" charset="0"/>
              </a:rPr>
              <a:t>ﺍ </a:t>
            </a:r>
            <a:r>
              <a:rPr lang="en-US" dirty="0" smtClean="0">
                <a:latin typeface="Segoe UI" panose="020B0502040204020203" pitchFamily="34" charset="0"/>
                <a:ea typeface="Segoe UI" panose="020B0502040204020203" pitchFamily="34" charset="0"/>
                <a:cs typeface="Segoe UI" panose="020B0502040204020203" pitchFamily="34" charset="0"/>
              </a:rPr>
              <a:t>Slide 4</a:t>
            </a:r>
            <a:endParaRPr lang="en-US" sz="1100" dirty="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883857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1+Pic">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smtClean="0"/>
              <a:t>Click to edit Master title style</a:t>
            </a:r>
            <a:endParaRPr lang="en-US" dirty="0"/>
          </a:p>
        </p:txBody>
      </p:sp>
      <p:sp>
        <p:nvSpPr>
          <p:cNvPr id="4" name="Content Placeholder 6"/>
          <p:cNvSpPr>
            <a:spLocks noGrp="1"/>
          </p:cNvSpPr>
          <p:nvPr>
            <p:ph sz="quarter" idx="13"/>
          </p:nvPr>
        </p:nvSpPr>
        <p:spPr>
          <a:xfrm>
            <a:off x="838199" y="1828800"/>
            <a:ext cx="4954997" cy="379744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latin typeface="Segoe UI" panose="020B0502040204020203" pitchFamily="34" charset="0"/>
                <a:ea typeface="Segoe UI" panose="020B0502040204020203" pitchFamily="34" charset="0"/>
                <a:cs typeface="Segoe UI" panose="020B0502040204020203" pitchFamily="34" charset="0"/>
              </a:defRPr>
            </a:lvl1pPr>
          </a:lstStyle>
          <a:p>
            <a:r>
              <a:rPr lang="en-US" dirty="0" smtClean="0"/>
              <a:t>Click icon to add picture</a:t>
            </a:r>
            <a:endParaRPr lang="en-US" dirty="0"/>
          </a:p>
        </p:txBody>
      </p:sp>
      <p:sp>
        <p:nvSpPr>
          <p:cNvPr id="7" name="Footer Placeholder 2"/>
          <p:cNvSpPr>
            <a:spLocks noGrp="1"/>
          </p:cNvSpPr>
          <p:nvPr>
            <p:ph type="ftr" sz="quarter" idx="10"/>
          </p:nvPr>
        </p:nvSpPr>
        <p:spPr>
          <a:xfrm>
            <a:off x="838199" y="6193363"/>
            <a:ext cx="4954997" cy="365125"/>
          </a:xfrm>
        </p:spPr>
        <p:txBody>
          <a:bodyPr/>
          <a:lstStyle/>
          <a:p>
            <a:r>
              <a:rPr lang="en-US" dirty="0" smtClean="0">
                <a:latin typeface="Segoe UI" panose="020B0502040204020203" pitchFamily="34" charset="0"/>
                <a:ea typeface="Segoe UI" panose="020B0502040204020203" pitchFamily="34" charset="0"/>
                <a:cs typeface="Segoe UI" panose="020B0502040204020203" pitchFamily="34" charset="0"/>
              </a:rPr>
              <a:t>Hennepin County Community Works + Public Health Promotion August 31, 2017 </a:t>
            </a:r>
            <a:r>
              <a:rPr lang="ar-AE" smtClean="0">
                <a:latin typeface="Segoe UI" panose="020B0502040204020203" pitchFamily="34" charset="0"/>
                <a:ea typeface="Segoe UI" panose="020B0502040204020203" pitchFamily="34" charset="0"/>
                <a:cs typeface="Segoe UI" panose="020B0502040204020203" pitchFamily="34" charset="0"/>
              </a:rPr>
              <a:t>ﺍ </a:t>
            </a:r>
            <a:r>
              <a:rPr lang="en-US" dirty="0" smtClean="0">
                <a:latin typeface="Segoe UI" panose="020B0502040204020203" pitchFamily="34" charset="0"/>
                <a:ea typeface="Segoe UI" panose="020B0502040204020203" pitchFamily="34" charset="0"/>
                <a:cs typeface="Segoe UI" panose="020B0502040204020203" pitchFamily="34" charset="0"/>
              </a:rPr>
              <a:t>Slide 4</a:t>
            </a:r>
            <a:endParaRPr lang="en-US" sz="1100" dirty="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908797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Object 1 B">
    <p:bg>
      <p:bgPr>
        <a:solidFill>
          <a:schemeClr val="accent1"/>
        </a:solidFill>
        <a:effectLst/>
      </p:bgPr>
    </p:bg>
    <p:spTree>
      <p:nvGrpSpPr>
        <p:cNvPr id="1" name=""/>
        <p:cNvGrpSpPr/>
        <p:nvPr/>
      </p:nvGrpSpPr>
      <p:grpSpPr>
        <a:xfrm>
          <a:off x="0" y="0"/>
          <a:ext cx="0" cy="0"/>
          <a:chOff x="0" y="0"/>
          <a:chExt cx="0" cy="0"/>
        </a:xfrm>
      </p:grpSpPr>
      <p:sp>
        <p:nvSpPr>
          <p:cNvPr id="4" name="Title 1"/>
          <p:cNvSpPr txBox="1">
            <a:spLocks/>
          </p:cNvSpPr>
          <p:nvPr userDrawn="1"/>
        </p:nvSpPr>
        <p:spPr>
          <a:xfrm>
            <a:off x="838200" y="365125"/>
            <a:ext cx="495499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Myriad Pro Light" charset="0"/>
                <a:ea typeface="Myriad Pro Light" charset="0"/>
                <a:cs typeface="Myriad Pro Light" charset="0"/>
              </a:defRPr>
            </a:lvl1pPr>
          </a:lstStyle>
          <a:p>
            <a:r>
              <a:rPr lang="en-US" dirty="0" smtClean="0">
                <a:solidFill>
                  <a:schemeClr val="bg1"/>
                </a:solidFill>
                <a:latin typeface="Segoe UI Light" panose="020B0502040204020203" pitchFamily="34" charset="0"/>
              </a:rPr>
              <a:t>Click to edit Master title style</a:t>
            </a:r>
            <a:endParaRPr lang="en-US" dirty="0">
              <a:solidFill>
                <a:schemeClr val="bg1"/>
              </a:solidFill>
              <a:latin typeface="Segoe UI Light" panose="020B0502040204020203" pitchFamily="34" charset="0"/>
            </a:endParaRPr>
          </a:p>
        </p:txBody>
      </p:sp>
      <p:sp>
        <p:nvSpPr>
          <p:cNvPr id="5"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smtClean="0"/>
              <a:t>Click icon to add picture</a:t>
            </a:r>
            <a:endParaRPr lang="en-US" dirty="0"/>
          </a:p>
        </p:txBody>
      </p:sp>
      <p:sp>
        <p:nvSpPr>
          <p:cNvPr id="7" name="Footer Placeholder 2"/>
          <p:cNvSpPr>
            <a:spLocks noGrp="1"/>
          </p:cNvSpPr>
          <p:nvPr>
            <p:ph type="ftr" sz="quarter" idx="10"/>
          </p:nvPr>
        </p:nvSpPr>
        <p:spPr>
          <a:xfrm>
            <a:off x="838199" y="6193363"/>
            <a:ext cx="4954997" cy="365125"/>
          </a:xfrm>
        </p:spPr>
        <p:txBody>
          <a:bodyPr/>
          <a:lstStyle>
            <a:lvl1pPr>
              <a:defRPr>
                <a:solidFill>
                  <a:schemeClr val="bg1">
                    <a:lumMod val="90000"/>
                  </a:schemeClr>
                </a:solidFill>
              </a:defRPr>
            </a:lvl1pPr>
          </a:lstStyle>
          <a:p>
            <a:r>
              <a:rPr lang="en-US" dirty="0" smtClean="0">
                <a:latin typeface="Segoe UI" panose="020B0502040204020203" pitchFamily="34" charset="0"/>
                <a:ea typeface="Segoe UI" panose="020B0502040204020203" pitchFamily="34" charset="0"/>
                <a:cs typeface="Segoe UI" panose="020B0502040204020203" pitchFamily="34" charset="0"/>
              </a:rPr>
              <a:t>Hennepin County Community Works + Public Health Promotion August 31, 2017 </a:t>
            </a:r>
            <a:r>
              <a:rPr lang="ar-AE" smtClean="0">
                <a:latin typeface="Segoe UI" panose="020B0502040204020203" pitchFamily="34" charset="0"/>
                <a:ea typeface="Segoe UI" panose="020B0502040204020203" pitchFamily="34" charset="0"/>
                <a:cs typeface="Segoe UI" panose="020B0502040204020203" pitchFamily="34" charset="0"/>
              </a:rPr>
              <a:t>ﺍ </a:t>
            </a:r>
            <a:r>
              <a:rPr lang="en-US" dirty="0" smtClean="0">
                <a:latin typeface="Segoe UI" panose="020B0502040204020203" pitchFamily="34" charset="0"/>
                <a:ea typeface="Segoe UI" panose="020B0502040204020203" pitchFamily="34" charset="0"/>
                <a:cs typeface="Segoe UI" panose="020B0502040204020203" pitchFamily="34" charset="0"/>
              </a:rPr>
              <a:t>Slide 4</a:t>
            </a:r>
            <a:endParaRPr lang="en-US" sz="1100" dirty="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45779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Object Custom">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838198" y="1212760"/>
            <a:ext cx="4954589" cy="3313684"/>
          </a:xfrm>
        </p:spPr>
        <p:txBody>
          <a:bodyPr anchor="ctr"/>
          <a:lstStyle>
            <a:lvl1pPr marL="0" indent="0">
              <a:buNone/>
              <a:defRPr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lvl="0"/>
            <a:r>
              <a:rPr lang="en-US" dirty="0" smtClean="0"/>
              <a:t>Click to insert text</a:t>
            </a:r>
            <a:endParaRPr lang="en-US" dirty="0"/>
          </a:p>
        </p:txBody>
      </p:sp>
      <p:sp>
        <p:nvSpPr>
          <p:cNvPr id="3" name="Content Placeholder 2"/>
          <p:cNvSpPr>
            <a:spLocks noGrp="1"/>
          </p:cNvSpPr>
          <p:nvPr>
            <p:ph sz="quarter" idx="16"/>
          </p:nvPr>
        </p:nvSpPr>
        <p:spPr>
          <a:xfrm>
            <a:off x="6431280" y="0"/>
            <a:ext cx="5760720" cy="6858000"/>
          </a:xfrm>
        </p:spPr>
        <p:txBody>
          <a:bodyPr/>
          <a:lstStyle/>
          <a:p>
            <a:pPr marL="228600" marR="0" lvl="0" indent="-228600" algn="l" defTabSz="914400" rtl="0" eaLnBrk="1" fontAlgn="auto" latinLnBrk="0" hangingPunct="1">
              <a:lnSpc>
                <a:spcPct val="100000"/>
              </a:lnSpc>
              <a:spcBef>
                <a:spcPts val="1000"/>
              </a:spcBef>
              <a:spcAft>
                <a:spcPts val="1200"/>
              </a:spcAft>
              <a:buClrTx/>
              <a:buSzTx/>
              <a:buFont typeface="Arial"/>
              <a:buNone/>
              <a:tabLst/>
              <a:defRPr/>
            </a:pPr>
            <a:r>
              <a:rPr lang="en-US" smtClean="0"/>
              <a:t>Click to edit Master text styles</a:t>
            </a:r>
          </a:p>
        </p:txBody>
      </p:sp>
      <p:sp>
        <p:nvSpPr>
          <p:cNvPr id="6" name="Footer Placeholder 2"/>
          <p:cNvSpPr>
            <a:spLocks noGrp="1"/>
          </p:cNvSpPr>
          <p:nvPr>
            <p:ph type="ftr" sz="quarter" idx="10"/>
          </p:nvPr>
        </p:nvSpPr>
        <p:spPr>
          <a:xfrm>
            <a:off x="838200" y="6193363"/>
            <a:ext cx="4954588" cy="365125"/>
          </a:xfrm>
        </p:spPr>
        <p:txBody>
          <a:bodyPr/>
          <a:lstStyle/>
          <a:p>
            <a:r>
              <a:rPr lang="en-US" dirty="0" smtClean="0">
                <a:latin typeface="Segoe UI" panose="020B0502040204020203" pitchFamily="34" charset="0"/>
                <a:ea typeface="Segoe UI" panose="020B0502040204020203" pitchFamily="34" charset="0"/>
                <a:cs typeface="Segoe UI" panose="020B0502040204020203" pitchFamily="34" charset="0"/>
              </a:rPr>
              <a:t>Hennepin County Community Works + Public Health Promotion August 31, 2017 </a:t>
            </a:r>
            <a:r>
              <a:rPr lang="ar-AE" smtClean="0">
                <a:latin typeface="Segoe UI" panose="020B0502040204020203" pitchFamily="34" charset="0"/>
                <a:ea typeface="Segoe UI" panose="020B0502040204020203" pitchFamily="34" charset="0"/>
                <a:cs typeface="Segoe UI" panose="020B0502040204020203" pitchFamily="34" charset="0"/>
              </a:rPr>
              <a:t>ﺍ </a:t>
            </a:r>
            <a:r>
              <a:rPr lang="en-US" dirty="0" smtClean="0">
                <a:latin typeface="Segoe UI" panose="020B0502040204020203" pitchFamily="34" charset="0"/>
                <a:ea typeface="Segoe UI" panose="020B0502040204020203" pitchFamily="34" charset="0"/>
                <a:cs typeface="Segoe UI" panose="020B0502040204020203" pitchFamily="34" charset="0"/>
              </a:rPr>
              <a:t>Slide 4</a:t>
            </a:r>
            <a:endParaRPr lang="en-US" sz="1100" dirty="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035342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1+Pic 2">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smtClean="0"/>
              <a:t>Click to edit Master title style</a:t>
            </a:r>
            <a:endParaRPr lang="en-US" dirty="0"/>
          </a:p>
        </p:txBody>
      </p:sp>
      <p:sp>
        <p:nvSpPr>
          <p:cNvPr id="4" name="Content Placeholder 6"/>
          <p:cNvSpPr>
            <a:spLocks noGrp="1"/>
          </p:cNvSpPr>
          <p:nvPr>
            <p:ph sz="quarter" idx="13"/>
          </p:nvPr>
        </p:nvSpPr>
        <p:spPr>
          <a:xfrm>
            <a:off x="838199" y="1828800"/>
            <a:ext cx="4954997" cy="379744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lvl1pPr>
          </a:lstStyle>
          <a:p>
            <a:r>
              <a:rPr lang="en-US" dirty="0" smtClean="0"/>
              <a:t>Click icon to add picture</a:t>
            </a:r>
            <a:endParaRPr lang="en-US" dirty="0"/>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lvl1pPr>
          </a:lstStyle>
          <a:p>
            <a:r>
              <a:rPr lang="en-US" dirty="0" smtClean="0"/>
              <a:t>Click icon to add picture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43908" y="5970521"/>
            <a:ext cx="427476" cy="543402"/>
          </a:xfrm>
          <a:prstGeom prst="rect">
            <a:avLst/>
          </a:prstGeom>
        </p:spPr>
      </p:pic>
      <p:sp>
        <p:nvSpPr>
          <p:cNvPr id="8" name="Footer Placeholder 2"/>
          <p:cNvSpPr>
            <a:spLocks noGrp="1"/>
          </p:cNvSpPr>
          <p:nvPr>
            <p:ph type="ftr" sz="quarter" idx="10"/>
          </p:nvPr>
        </p:nvSpPr>
        <p:spPr>
          <a:xfrm>
            <a:off x="838199" y="6193363"/>
            <a:ext cx="8509001" cy="365125"/>
          </a:xfrm>
        </p:spPr>
        <p:txBody>
          <a:bodyPr/>
          <a:lstStyle/>
          <a:p>
            <a:r>
              <a:rPr lang="en-US" dirty="0" smtClean="0">
                <a:latin typeface="Segoe UI" panose="020B0502040204020203" pitchFamily="34" charset="0"/>
                <a:ea typeface="Segoe UI" panose="020B0502040204020203" pitchFamily="34" charset="0"/>
                <a:cs typeface="Segoe UI" panose="020B0502040204020203" pitchFamily="34" charset="0"/>
              </a:rPr>
              <a:t>Hennepin County Community Works + Public Health Promotion August 31, 2017 </a:t>
            </a:r>
            <a:r>
              <a:rPr lang="ar-AE" smtClean="0">
                <a:latin typeface="Segoe UI" panose="020B0502040204020203" pitchFamily="34" charset="0"/>
                <a:ea typeface="Segoe UI" panose="020B0502040204020203" pitchFamily="34" charset="0"/>
                <a:cs typeface="Segoe UI" panose="020B0502040204020203" pitchFamily="34" charset="0"/>
              </a:rPr>
              <a:t>ﺍ </a:t>
            </a:r>
            <a:r>
              <a:rPr lang="en-US" dirty="0" smtClean="0">
                <a:latin typeface="Segoe UI" panose="020B0502040204020203" pitchFamily="34" charset="0"/>
                <a:ea typeface="Segoe UI" panose="020B0502040204020203" pitchFamily="34" charset="0"/>
                <a:cs typeface="Segoe UI" panose="020B0502040204020203" pitchFamily="34" charset="0"/>
              </a:rPr>
              <a:t>Slide 4</a:t>
            </a:r>
            <a:endParaRPr lang="en-US" sz="1100" dirty="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795381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Pic 2 B">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lvl1pPr>
              <a:defRPr>
                <a:solidFill>
                  <a:schemeClr val="bg1"/>
                </a:solidFill>
              </a:defRPr>
            </a:lvl1pPr>
          </a:lstStyle>
          <a:p>
            <a:r>
              <a:rPr lang="en-US" smtClean="0"/>
              <a:t>Click to edit Master title style</a:t>
            </a:r>
            <a:endParaRPr lang="en-US" dirty="0"/>
          </a:p>
        </p:txBody>
      </p:sp>
      <p:sp>
        <p:nvSpPr>
          <p:cNvPr id="4"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solidFill>
                  <a:schemeClr val="bg1"/>
                </a:solidFill>
              </a:defRPr>
            </a:lvl1pPr>
          </a:lstStyle>
          <a:p>
            <a:r>
              <a:rPr lang="en-US" dirty="0" smtClean="0"/>
              <a:t>Click icon to add picture</a:t>
            </a:r>
            <a:endParaRPr lang="en-US" dirty="0"/>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solidFill>
                  <a:schemeClr val="bg1"/>
                </a:solidFill>
              </a:defRPr>
            </a:lvl1pPr>
          </a:lstStyle>
          <a:p>
            <a:r>
              <a:rPr lang="en-US" dirty="0" smtClean="0"/>
              <a:t>Click icon to add picture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45332" y="5968181"/>
            <a:ext cx="427892" cy="543931"/>
          </a:xfrm>
          <a:prstGeom prst="rect">
            <a:avLst/>
          </a:prstGeom>
        </p:spPr>
      </p:pic>
      <p:sp>
        <p:nvSpPr>
          <p:cNvPr id="9" name="Footer Placeholder 2"/>
          <p:cNvSpPr>
            <a:spLocks noGrp="1"/>
          </p:cNvSpPr>
          <p:nvPr>
            <p:ph type="ftr" sz="quarter" idx="10"/>
          </p:nvPr>
        </p:nvSpPr>
        <p:spPr>
          <a:xfrm>
            <a:off x="838199" y="6193363"/>
            <a:ext cx="7011257" cy="365125"/>
          </a:xfrm>
        </p:spPr>
        <p:txBody>
          <a:bodyPr/>
          <a:lstStyle>
            <a:lvl1pPr>
              <a:defRPr>
                <a:solidFill>
                  <a:schemeClr val="bg1">
                    <a:lumMod val="90000"/>
                  </a:schemeClr>
                </a:solidFill>
              </a:defRPr>
            </a:lvl1pPr>
          </a:lstStyle>
          <a:p>
            <a:r>
              <a:rPr lang="en-US" dirty="0" smtClean="0">
                <a:latin typeface="Segoe UI" panose="020B0502040204020203" pitchFamily="34" charset="0"/>
                <a:ea typeface="Segoe UI" panose="020B0502040204020203" pitchFamily="34" charset="0"/>
                <a:cs typeface="Segoe UI" panose="020B0502040204020203" pitchFamily="34" charset="0"/>
              </a:rPr>
              <a:t>Hennepin County Community Works + Public Health Promotion August 31, 2017 </a:t>
            </a:r>
            <a:r>
              <a:rPr lang="ar-AE" smtClean="0">
                <a:latin typeface="Segoe UI" panose="020B0502040204020203" pitchFamily="34" charset="0"/>
                <a:ea typeface="Segoe UI" panose="020B0502040204020203" pitchFamily="34" charset="0"/>
                <a:cs typeface="Segoe UI" panose="020B0502040204020203" pitchFamily="34" charset="0"/>
              </a:rPr>
              <a:t>ﺍ </a:t>
            </a:r>
            <a:r>
              <a:rPr lang="en-US" dirty="0" smtClean="0">
                <a:latin typeface="Segoe UI" panose="020B0502040204020203" pitchFamily="34" charset="0"/>
                <a:ea typeface="Segoe UI" panose="020B0502040204020203" pitchFamily="34" charset="0"/>
                <a:cs typeface="Segoe UI" panose="020B0502040204020203" pitchFamily="34" charset="0"/>
              </a:rPr>
              <a:t>Slide 4</a:t>
            </a:r>
            <a:endParaRPr lang="en-US" sz="1100" dirty="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381435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 3 + Text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lvl1pPr>
          </a:lstStyle>
          <a:p>
            <a:r>
              <a:rPr lang="en-US" dirty="0" smtClean="0"/>
              <a:t>Click icon to add picture</a:t>
            </a:r>
            <a:endParaRPr lang="en-US" dirty="0"/>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lvl1pPr>
          </a:lstStyle>
          <a:p>
            <a:r>
              <a:rPr lang="en-US" dirty="0" smtClean="0"/>
              <a:t>Click icon to add picture</a:t>
            </a:r>
            <a:endParaRPr lang="en-US" dirty="0"/>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lvl1pPr>
          </a:lstStyle>
          <a:p>
            <a:r>
              <a:rPr lang="en-US" dirty="0" smtClean="0"/>
              <a:t>Click icon to add picture</a:t>
            </a:r>
            <a:endParaRPr lang="en-US" dirty="0"/>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6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smtClean="0"/>
              <a:t>Text here</a:t>
            </a:r>
            <a:endParaRPr lang="en-US" dirty="0"/>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1000"/>
              </a:spcBef>
              <a:spcAft>
                <a:spcPts val="12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dirty="0" smtClean="0"/>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dirty="0" smtClean="0"/>
              <a:t>Text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43908" y="5970521"/>
            <a:ext cx="427476" cy="543402"/>
          </a:xfrm>
          <a:prstGeom prst="rect">
            <a:avLst/>
          </a:prstGeom>
        </p:spPr>
      </p:pic>
      <p:sp>
        <p:nvSpPr>
          <p:cNvPr id="13" name="Footer Placeholder 2"/>
          <p:cNvSpPr>
            <a:spLocks noGrp="1"/>
          </p:cNvSpPr>
          <p:nvPr>
            <p:ph type="ftr" sz="quarter" idx="10"/>
          </p:nvPr>
        </p:nvSpPr>
        <p:spPr>
          <a:xfrm>
            <a:off x="838199" y="6193363"/>
            <a:ext cx="8509001" cy="365125"/>
          </a:xfrm>
        </p:spPr>
        <p:txBody>
          <a:bodyPr/>
          <a:lstStyle/>
          <a:p>
            <a:r>
              <a:rPr lang="en-US" dirty="0" smtClean="0">
                <a:latin typeface="Segoe UI" panose="020B0502040204020203" pitchFamily="34" charset="0"/>
                <a:ea typeface="Segoe UI" panose="020B0502040204020203" pitchFamily="34" charset="0"/>
                <a:cs typeface="Segoe UI" panose="020B0502040204020203" pitchFamily="34" charset="0"/>
              </a:rPr>
              <a:t>Hennepin County Community Works + Public Health Promotion August 31, 2017 </a:t>
            </a:r>
            <a:r>
              <a:rPr lang="ar-AE" smtClean="0">
                <a:latin typeface="Segoe UI" panose="020B0502040204020203" pitchFamily="34" charset="0"/>
                <a:ea typeface="Segoe UI" panose="020B0502040204020203" pitchFamily="34" charset="0"/>
                <a:cs typeface="Segoe UI" panose="020B0502040204020203" pitchFamily="34" charset="0"/>
              </a:rPr>
              <a:t>ﺍ </a:t>
            </a:r>
            <a:r>
              <a:rPr lang="en-US" dirty="0" smtClean="0">
                <a:latin typeface="Segoe UI" panose="020B0502040204020203" pitchFamily="34" charset="0"/>
                <a:ea typeface="Segoe UI" panose="020B0502040204020203" pitchFamily="34" charset="0"/>
                <a:cs typeface="Segoe UI" panose="020B0502040204020203" pitchFamily="34" charset="0"/>
              </a:rPr>
              <a:t>Slide 4</a:t>
            </a:r>
            <a:endParaRPr lang="en-US" sz="1100" dirty="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083443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 3 + Text 3 B">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solidFill>
                  <a:schemeClr val="bg1"/>
                </a:solidFill>
              </a:defRPr>
            </a:lvl1pPr>
          </a:lstStyle>
          <a:p>
            <a:r>
              <a:rPr lang="en-US" dirty="0" smtClean="0"/>
              <a:t>Click icon to add picture</a:t>
            </a:r>
            <a:endParaRPr lang="en-US" dirty="0"/>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solidFill>
                  <a:schemeClr val="bg1"/>
                </a:solidFill>
              </a:defRPr>
            </a:lvl1pPr>
          </a:lstStyle>
          <a:p>
            <a:r>
              <a:rPr lang="en-US" dirty="0" smtClean="0"/>
              <a:t>Click icon to add picture</a:t>
            </a:r>
            <a:endParaRPr lang="en-US" dirty="0"/>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solidFill>
                  <a:schemeClr val="bg1"/>
                </a:solidFill>
              </a:defRPr>
            </a:lvl1pPr>
          </a:lstStyle>
          <a:p>
            <a:r>
              <a:rPr lang="en-US" dirty="0" smtClean="0"/>
              <a:t>Click icon to add picture</a:t>
            </a:r>
            <a:endParaRPr lang="en-US" dirty="0"/>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6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smtClean="0"/>
              <a:t>Text here</a:t>
            </a:r>
            <a:endParaRPr lang="en-US" dirty="0"/>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dirty="0" smtClean="0"/>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dirty="0" smtClean="0"/>
              <a:t>Text here</a:t>
            </a: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45332" y="5968181"/>
            <a:ext cx="427892" cy="543931"/>
          </a:xfrm>
          <a:prstGeom prst="rect">
            <a:avLst/>
          </a:prstGeom>
        </p:spPr>
      </p:pic>
      <p:sp>
        <p:nvSpPr>
          <p:cNvPr id="11" name="Footer Placeholder 2"/>
          <p:cNvSpPr>
            <a:spLocks noGrp="1"/>
          </p:cNvSpPr>
          <p:nvPr>
            <p:ph type="ftr" sz="quarter" idx="10"/>
          </p:nvPr>
        </p:nvSpPr>
        <p:spPr>
          <a:xfrm>
            <a:off x="838199" y="6193363"/>
            <a:ext cx="7011257" cy="365125"/>
          </a:xfrm>
        </p:spPr>
        <p:txBody>
          <a:bodyPr/>
          <a:lstStyle>
            <a:lvl1pPr>
              <a:defRPr>
                <a:solidFill>
                  <a:schemeClr val="bg1">
                    <a:lumMod val="90000"/>
                  </a:schemeClr>
                </a:solidFill>
              </a:defRPr>
            </a:lvl1pPr>
          </a:lstStyle>
          <a:p>
            <a:r>
              <a:rPr lang="en-US" dirty="0" smtClean="0">
                <a:latin typeface="Segoe UI" panose="020B0502040204020203" pitchFamily="34" charset="0"/>
                <a:ea typeface="Segoe UI" panose="020B0502040204020203" pitchFamily="34" charset="0"/>
                <a:cs typeface="Segoe UI" panose="020B0502040204020203" pitchFamily="34" charset="0"/>
              </a:rPr>
              <a:t>Hennepin County Community Works + Public Health Promotion August 31, 2017 </a:t>
            </a:r>
            <a:r>
              <a:rPr lang="ar-AE" smtClean="0">
                <a:latin typeface="Segoe UI" panose="020B0502040204020203" pitchFamily="34" charset="0"/>
                <a:ea typeface="Segoe UI" panose="020B0502040204020203" pitchFamily="34" charset="0"/>
                <a:cs typeface="Segoe UI" panose="020B0502040204020203" pitchFamily="34" charset="0"/>
              </a:rPr>
              <a:t>ﺍ </a:t>
            </a:r>
            <a:r>
              <a:rPr lang="en-US" dirty="0" smtClean="0">
                <a:latin typeface="Segoe UI" panose="020B0502040204020203" pitchFamily="34" charset="0"/>
                <a:ea typeface="Segoe UI" panose="020B0502040204020203" pitchFamily="34" charset="0"/>
                <a:cs typeface="Segoe UI" panose="020B0502040204020203" pitchFamily="34" charset="0"/>
              </a:rPr>
              <a:t>Slide 4</a:t>
            </a:r>
            <a:endParaRPr lang="en-US" sz="1100" dirty="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499986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1+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196781" y="365125"/>
            <a:ext cx="4954996" cy="1325563"/>
          </a:xfrm>
        </p:spPr>
        <p:txBody>
          <a:bodyPr/>
          <a:lstStyle/>
          <a:p>
            <a:r>
              <a:rPr lang="en-US" smtClean="0"/>
              <a:t>Click to edit Master title style</a:t>
            </a:r>
            <a:endParaRPr lang="en-US" dirty="0"/>
          </a:p>
        </p:txBody>
      </p:sp>
      <p:sp>
        <p:nvSpPr>
          <p:cNvPr id="5" name="Content Placeholder 6"/>
          <p:cNvSpPr>
            <a:spLocks noGrp="1"/>
          </p:cNvSpPr>
          <p:nvPr>
            <p:ph sz="quarter" idx="13"/>
          </p:nvPr>
        </p:nvSpPr>
        <p:spPr>
          <a:xfrm>
            <a:off x="6196780" y="1828800"/>
            <a:ext cx="4954997" cy="379744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943908" y="5970521"/>
            <a:ext cx="427476" cy="543402"/>
          </a:xfrm>
          <a:prstGeom prst="rect">
            <a:avLst/>
          </a:prstGeom>
        </p:spPr>
      </p:pic>
      <p:sp>
        <p:nvSpPr>
          <p:cNvPr id="7" name="Footer Placeholder 2"/>
          <p:cNvSpPr>
            <a:spLocks noGrp="1"/>
          </p:cNvSpPr>
          <p:nvPr>
            <p:ph type="ftr" sz="quarter" idx="10"/>
          </p:nvPr>
        </p:nvSpPr>
        <p:spPr>
          <a:xfrm>
            <a:off x="838199" y="6193363"/>
            <a:ext cx="7011257" cy="365125"/>
          </a:xfrm>
        </p:spPr>
        <p:txBody>
          <a:bodyPr/>
          <a:lstStyle>
            <a:lvl1pPr>
              <a:defRPr>
                <a:solidFill>
                  <a:schemeClr val="bg1">
                    <a:lumMod val="90000"/>
                  </a:schemeClr>
                </a:solidFill>
              </a:defRPr>
            </a:lvl1pPr>
          </a:lstStyle>
          <a:p>
            <a:r>
              <a:rPr lang="en-US" dirty="0" smtClean="0">
                <a:latin typeface="Segoe UI" panose="020B0502040204020203" pitchFamily="34" charset="0"/>
                <a:ea typeface="Segoe UI" panose="020B0502040204020203" pitchFamily="34" charset="0"/>
                <a:cs typeface="Segoe UI" panose="020B0502040204020203" pitchFamily="34" charset="0"/>
              </a:rPr>
              <a:t>Hennepin County Community Works + Public Health Promotion August 31, 2017 </a:t>
            </a:r>
            <a:r>
              <a:rPr lang="ar-AE" smtClean="0">
                <a:latin typeface="Segoe UI" panose="020B0502040204020203" pitchFamily="34" charset="0"/>
                <a:ea typeface="Segoe UI" panose="020B0502040204020203" pitchFamily="34" charset="0"/>
                <a:cs typeface="Segoe UI" panose="020B0502040204020203" pitchFamily="34" charset="0"/>
              </a:rPr>
              <a:t>ﺍ </a:t>
            </a:r>
            <a:r>
              <a:rPr lang="en-US" dirty="0" smtClean="0">
                <a:latin typeface="Segoe UI" panose="020B0502040204020203" pitchFamily="34" charset="0"/>
                <a:ea typeface="Segoe UI" panose="020B0502040204020203" pitchFamily="34" charset="0"/>
                <a:cs typeface="Segoe UI" panose="020B0502040204020203" pitchFamily="34" charset="0"/>
              </a:rPr>
              <a:t>Slide 4</a:t>
            </a:r>
            <a:endParaRPr lang="en-US" sz="1100" dirty="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458316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 Tex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7" name="Text Placeholder 6"/>
          <p:cNvSpPr>
            <a:spLocks noGrp="1"/>
          </p:cNvSpPr>
          <p:nvPr>
            <p:ph type="body" sz="quarter" idx="20" hasCustomPrompt="1"/>
          </p:nvPr>
        </p:nvSpPr>
        <p:spPr>
          <a:xfrm>
            <a:off x="1606226" y="2555766"/>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smtClean="0"/>
              <a:t>Text here</a:t>
            </a:r>
            <a:endParaRPr lang="en-US" dirty="0"/>
          </a:p>
        </p:txBody>
      </p:sp>
      <p:sp>
        <p:nvSpPr>
          <p:cNvPr id="8" name="Text Placeholder 6"/>
          <p:cNvSpPr>
            <a:spLocks noGrp="1"/>
          </p:cNvSpPr>
          <p:nvPr>
            <p:ph type="body" sz="quarter" idx="21" hasCustomPrompt="1"/>
          </p:nvPr>
        </p:nvSpPr>
        <p:spPr>
          <a:xfrm>
            <a:off x="5141859" y="2555765"/>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smtClean="0"/>
              <a:t>Text here</a:t>
            </a:r>
            <a:endParaRPr lang="en-US" dirty="0"/>
          </a:p>
        </p:txBody>
      </p:sp>
      <p:sp>
        <p:nvSpPr>
          <p:cNvPr id="9" name="Text Placeholder 6"/>
          <p:cNvSpPr>
            <a:spLocks noGrp="1"/>
          </p:cNvSpPr>
          <p:nvPr>
            <p:ph type="body" sz="quarter" idx="22" hasCustomPrompt="1"/>
          </p:nvPr>
        </p:nvSpPr>
        <p:spPr>
          <a:xfrm>
            <a:off x="8677492" y="2555764"/>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smtClean="0"/>
              <a:t>Text here</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943908" y="5970521"/>
            <a:ext cx="427476" cy="543402"/>
          </a:xfrm>
          <a:prstGeom prst="rect">
            <a:avLst/>
          </a:prstGeom>
        </p:spPr>
      </p:pic>
      <p:sp>
        <p:nvSpPr>
          <p:cNvPr id="11" name="Footer Placeholder 2"/>
          <p:cNvSpPr>
            <a:spLocks noGrp="1"/>
          </p:cNvSpPr>
          <p:nvPr>
            <p:ph type="ftr" sz="quarter" idx="10"/>
          </p:nvPr>
        </p:nvSpPr>
        <p:spPr>
          <a:xfrm>
            <a:off x="838199" y="6193363"/>
            <a:ext cx="8509001" cy="365125"/>
          </a:xfrm>
        </p:spPr>
        <p:txBody>
          <a:bodyPr/>
          <a:lstStyle/>
          <a:p>
            <a:r>
              <a:rPr lang="en-US" dirty="0" smtClean="0">
                <a:latin typeface="Segoe UI" panose="020B0502040204020203" pitchFamily="34" charset="0"/>
                <a:ea typeface="Segoe UI" panose="020B0502040204020203" pitchFamily="34" charset="0"/>
                <a:cs typeface="Segoe UI" panose="020B0502040204020203" pitchFamily="34" charset="0"/>
              </a:rPr>
              <a:t>Hennepin County Community Works + Public Health Promotion August 31, 2017 </a:t>
            </a:r>
            <a:r>
              <a:rPr lang="ar-AE" smtClean="0">
                <a:latin typeface="Segoe UI" panose="020B0502040204020203" pitchFamily="34" charset="0"/>
                <a:ea typeface="Segoe UI" panose="020B0502040204020203" pitchFamily="34" charset="0"/>
                <a:cs typeface="Segoe UI" panose="020B0502040204020203" pitchFamily="34" charset="0"/>
              </a:rPr>
              <a:t>ﺍ </a:t>
            </a:r>
            <a:r>
              <a:rPr lang="en-US" dirty="0" smtClean="0">
                <a:latin typeface="Segoe UI" panose="020B0502040204020203" pitchFamily="34" charset="0"/>
                <a:ea typeface="Segoe UI" panose="020B0502040204020203" pitchFamily="34" charset="0"/>
                <a:cs typeface="Segoe UI" panose="020B0502040204020203" pitchFamily="34" charset="0"/>
              </a:rPr>
              <a:t>Slide 4</a:t>
            </a:r>
            <a:endParaRPr lang="en-US" sz="1100" dirty="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783373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4572001"/>
            <a:ext cx="12192000" cy="1108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4726540"/>
            <a:ext cx="10515600" cy="533949"/>
          </a:xfrm>
        </p:spPr>
        <p:txBody>
          <a:bodyPr anchor="ctr"/>
          <a:lstStyle>
            <a:lvl1pPr>
              <a:defRPr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smtClean="0"/>
              <a:t>Click to edit Master title style</a:t>
            </a:r>
            <a:endParaRPr lang="en-US" dirty="0"/>
          </a:p>
        </p:txBody>
      </p:sp>
      <p:sp>
        <p:nvSpPr>
          <p:cNvPr id="5" name="Picture Placeholder 4"/>
          <p:cNvSpPr>
            <a:spLocks noGrp="1"/>
          </p:cNvSpPr>
          <p:nvPr>
            <p:ph type="pic" sz="quarter" idx="11"/>
          </p:nvPr>
        </p:nvSpPr>
        <p:spPr>
          <a:xfrm>
            <a:off x="0" y="0"/>
            <a:ext cx="12192000" cy="4572000"/>
          </a:xfrm>
        </p:spPr>
        <p:txBody>
          <a:bodyPr/>
          <a:lstStyle>
            <a:lvl1pPr marL="0" indent="0" algn="ctr">
              <a:buNone/>
              <a:defRPr/>
            </a:lvl1pPr>
          </a:lstStyle>
          <a:p>
            <a:r>
              <a:rPr lang="en-US" dirty="0" smtClean="0"/>
              <a:t>Click icon to add picture</a:t>
            </a:r>
            <a:endParaRPr lang="en-US" dirty="0"/>
          </a:p>
        </p:txBody>
      </p:sp>
      <p:sp>
        <p:nvSpPr>
          <p:cNvPr id="8" name="Title 1"/>
          <p:cNvSpPr txBox="1">
            <a:spLocks/>
          </p:cNvSpPr>
          <p:nvPr userDrawn="1"/>
        </p:nvSpPr>
        <p:spPr>
          <a:xfrm>
            <a:off x="838199" y="1030143"/>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smtClean="0"/>
              <a:t>Click to edit Master title style</a:t>
            </a:r>
            <a:endParaRPr lang="en-US" dirty="0"/>
          </a:p>
        </p:txBody>
      </p:sp>
      <p:sp>
        <p:nvSpPr>
          <p:cNvPr id="10" name="Text Placeholder 9"/>
          <p:cNvSpPr>
            <a:spLocks noGrp="1"/>
          </p:cNvSpPr>
          <p:nvPr>
            <p:ph type="body" sz="quarter" idx="12" hasCustomPrompt="1"/>
          </p:nvPr>
        </p:nvSpPr>
        <p:spPr>
          <a:xfrm>
            <a:off x="838200" y="5357813"/>
            <a:ext cx="10515600" cy="236537"/>
          </a:xfrm>
        </p:spPr>
        <p:txBody>
          <a:bodyPr anchor="ctr">
            <a:noAutofit/>
          </a:bodyPr>
          <a:lstStyle>
            <a:lvl1pPr marL="0" indent="0">
              <a:buNone/>
              <a:defRPr sz="16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228600" marR="0" lvl="0" indent="-228600" algn="l" defTabSz="914400" rtl="0" eaLnBrk="1" fontAlgn="auto" latinLnBrk="0" hangingPunct="1">
              <a:lnSpc>
                <a:spcPct val="100000"/>
              </a:lnSpc>
              <a:spcBef>
                <a:spcPts val="1000"/>
              </a:spcBef>
              <a:spcAft>
                <a:spcPts val="1200"/>
              </a:spcAft>
              <a:buClrTx/>
              <a:buSzTx/>
              <a:tabLst/>
              <a:defRPr/>
            </a:pPr>
            <a:r>
              <a:rPr lang="en-US" dirty="0" smtClean="0"/>
              <a:t>Hennepin County Community Works, presenter name here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43908" y="5970521"/>
            <a:ext cx="427476" cy="543402"/>
          </a:xfrm>
          <a:prstGeom prst="rect">
            <a:avLst/>
          </a:prstGeom>
        </p:spPr>
      </p:pic>
    </p:spTree>
    <p:extLst>
      <p:ext uri="{BB962C8B-B14F-4D97-AF65-F5344CB8AC3E}">
        <p14:creationId xmlns:p14="http://schemas.microsoft.com/office/powerpoint/2010/main" val="387360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Layer Text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22" name="Text Placeholder 6"/>
          <p:cNvSpPr>
            <a:spLocks noGrp="1"/>
          </p:cNvSpPr>
          <p:nvPr>
            <p:ph type="body" sz="quarter" idx="17" hasCustomPrompt="1"/>
          </p:nvPr>
        </p:nvSpPr>
        <p:spPr>
          <a:xfrm>
            <a:off x="838200" y="2270805"/>
            <a:ext cx="2668588" cy="547574"/>
          </a:xfrm>
        </p:spPr>
        <p:txBody>
          <a:bodyPr anchor="ctr">
            <a:normAutofit/>
          </a:bodyPr>
          <a:lstStyle>
            <a:lvl1pPr marL="0" indent="0">
              <a:buNone/>
              <a:defRPr sz="24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smtClean="0"/>
              <a:t>Title here</a:t>
            </a:r>
            <a:endParaRPr lang="en-US" dirty="0"/>
          </a:p>
        </p:txBody>
      </p:sp>
      <p:sp>
        <p:nvSpPr>
          <p:cNvPr id="23" name="Text Placeholder 6"/>
          <p:cNvSpPr>
            <a:spLocks noGrp="1"/>
          </p:cNvSpPr>
          <p:nvPr>
            <p:ph type="body" sz="quarter" idx="18" hasCustomPrompt="1"/>
          </p:nvPr>
        </p:nvSpPr>
        <p:spPr>
          <a:xfrm>
            <a:off x="838200" y="3387863"/>
            <a:ext cx="2668588" cy="547574"/>
          </a:xfrm>
        </p:spPr>
        <p:txBody>
          <a:bodyPr anchor="ctr">
            <a:normAutofit/>
          </a:bodyPr>
          <a:lstStyle>
            <a:lvl1pPr marL="0" indent="0">
              <a:buNone/>
              <a:defRPr sz="2400" baseline="0">
                <a:solidFill>
                  <a:schemeClr val="bg1"/>
                </a:solidFill>
              </a:defRPr>
            </a:lvl1pPr>
          </a:lstStyle>
          <a:p>
            <a:pPr lvl="0"/>
            <a:r>
              <a:rPr lang="en-US" dirty="0" smtClean="0"/>
              <a:t>Title here</a:t>
            </a:r>
            <a:endParaRPr lang="en-US" dirty="0"/>
          </a:p>
        </p:txBody>
      </p:sp>
      <p:sp>
        <p:nvSpPr>
          <p:cNvPr id="24" name="Text Placeholder 6"/>
          <p:cNvSpPr>
            <a:spLocks noGrp="1"/>
          </p:cNvSpPr>
          <p:nvPr>
            <p:ph type="body" sz="quarter" idx="19" hasCustomPrompt="1"/>
          </p:nvPr>
        </p:nvSpPr>
        <p:spPr>
          <a:xfrm>
            <a:off x="838199" y="4504921"/>
            <a:ext cx="2668588" cy="547574"/>
          </a:xfrm>
        </p:spPr>
        <p:txBody>
          <a:bodyPr anchor="ctr">
            <a:normAutofit/>
          </a:bodyPr>
          <a:lstStyle>
            <a:lvl1pPr marL="0" indent="0">
              <a:buNone/>
              <a:defRPr sz="2400" baseline="0">
                <a:solidFill>
                  <a:schemeClr val="bg1"/>
                </a:solidFill>
              </a:defRPr>
            </a:lvl1pPr>
          </a:lstStyle>
          <a:p>
            <a:pPr lvl="0"/>
            <a:r>
              <a:rPr lang="en-US" dirty="0" smtClean="0"/>
              <a:t>Title here</a:t>
            </a:r>
            <a:endParaRPr lang="en-US" dirty="0"/>
          </a:p>
        </p:txBody>
      </p:sp>
      <p:sp>
        <p:nvSpPr>
          <p:cNvPr id="25" name="Text Placeholder 6"/>
          <p:cNvSpPr>
            <a:spLocks noGrp="1"/>
          </p:cNvSpPr>
          <p:nvPr>
            <p:ph type="body" sz="quarter" idx="20" hasCustomPrompt="1"/>
          </p:nvPr>
        </p:nvSpPr>
        <p:spPr>
          <a:xfrm>
            <a:off x="4393018" y="2360689"/>
            <a:ext cx="6960782" cy="547574"/>
          </a:xfrm>
        </p:spPr>
        <p:txBody>
          <a:bodyPr anchor="ctr">
            <a:normAutofit/>
          </a:bodyPr>
          <a:lstStyle>
            <a:lvl1pPr marL="0" indent="0">
              <a:buNone/>
              <a:defRPr sz="2400" baseline="0">
                <a:solidFill>
                  <a:schemeClr val="bg1"/>
                </a:solidFill>
              </a:defRPr>
            </a:lvl1pPr>
          </a:lstStyle>
          <a:p>
            <a:pPr lvl="0"/>
            <a:r>
              <a:rPr lang="en-US" dirty="0" smtClean="0"/>
              <a:t>Explain here</a:t>
            </a:r>
            <a:endParaRPr lang="en-US" dirty="0"/>
          </a:p>
        </p:txBody>
      </p:sp>
      <p:sp>
        <p:nvSpPr>
          <p:cNvPr id="26" name="Text Placeholder 6"/>
          <p:cNvSpPr>
            <a:spLocks noGrp="1"/>
          </p:cNvSpPr>
          <p:nvPr>
            <p:ph type="body" sz="quarter" idx="21" hasCustomPrompt="1"/>
          </p:nvPr>
        </p:nvSpPr>
        <p:spPr>
          <a:xfrm>
            <a:off x="4393018" y="3487382"/>
            <a:ext cx="6960782" cy="547574"/>
          </a:xfrm>
        </p:spPr>
        <p:txBody>
          <a:bodyPr anchor="ctr">
            <a:normAutofit/>
          </a:bodyPr>
          <a:lstStyle>
            <a:lvl1pPr marL="0" indent="0">
              <a:buNone/>
              <a:defRPr sz="2400" baseline="0">
                <a:solidFill>
                  <a:schemeClr val="bg1"/>
                </a:solidFill>
              </a:defRPr>
            </a:lvl1pPr>
          </a:lstStyle>
          <a:p>
            <a:pPr lvl="0"/>
            <a:r>
              <a:rPr lang="en-US" dirty="0" smtClean="0"/>
              <a:t>Explain here</a:t>
            </a:r>
            <a:endParaRPr lang="en-US" dirty="0"/>
          </a:p>
        </p:txBody>
      </p:sp>
      <p:sp>
        <p:nvSpPr>
          <p:cNvPr id="27" name="Text Placeholder 6"/>
          <p:cNvSpPr>
            <a:spLocks noGrp="1"/>
          </p:cNvSpPr>
          <p:nvPr>
            <p:ph type="body" sz="quarter" idx="22" hasCustomPrompt="1"/>
          </p:nvPr>
        </p:nvSpPr>
        <p:spPr>
          <a:xfrm>
            <a:off x="4393018" y="4603767"/>
            <a:ext cx="6960782" cy="547574"/>
          </a:xfrm>
        </p:spPr>
        <p:txBody>
          <a:bodyPr anchor="ctr">
            <a:normAutofit/>
          </a:bodyPr>
          <a:lstStyle>
            <a:lvl1pPr marL="0" indent="0">
              <a:buNone/>
              <a:defRPr sz="2400" baseline="0">
                <a:solidFill>
                  <a:schemeClr val="bg1"/>
                </a:solidFill>
              </a:defRPr>
            </a:lvl1pPr>
          </a:lstStyle>
          <a:p>
            <a:pPr lvl="0"/>
            <a:r>
              <a:rPr lang="en-US" dirty="0" smtClean="0"/>
              <a:t>Explain here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943908" y="5970521"/>
            <a:ext cx="427476" cy="543402"/>
          </a:xfrm>
          <a:prstGeom prst="rect">
            <a:avLst/>
          </a:prstGeom>
        </p:spPr>
      </p:pic>
      <p:sp>
        <p:nvSpPr>
          <p:cNvPr id="11" name="Footer Placeholder 2"/>
          <p:cNvSpPr>
            <a:spLocks noGrp="1"/>
          </p:cNvSpPr>
          <p:nvPr>
            <p:ph type="ftr" sz="quarter" idx="10"/>
          </p:nvPr>
        </p:nvSpPr>
        <p:spPr>
          <a:xfrm>
            <a:off x="838199" y="6193363"/>
            <a:ext cx="8509001" cy="365125"/>
          </a:xfrm>
        </p:spPr>
        <p:txBody>
          <a:bodyPr/>
          <a:lstStyle/>
          <a:p>
            <a:r>
              <a:rPr lang="en-US" dirty="0" smtClean="0">
                <a:latin typeface="Segoe UI" panose="020B0502040204020203" pitchFamily="34" charset="0"/>
                <a:ea typeface="Segoe UI" panose="020B0502040204020203" pitchFamily="34" charset="0"/>
                <a:cs typeface="Segoe UI" panose="020B0502040204020203" pitchFamily="34" charset="0"/>
              </a:rPr>
              <a:t>Hennepin County Community Works + Public Health Promotion August 31, 2017 </a:t>
            </a:r>
            <a:r>
              <a:rPr lang="ar-AE" smtClean="0">
                <a:latin typeface="Segoe UI" panose="020B0502040204020203" pitchFamily="34" charset="0"/>
                <a:ea typeface="Segoe UI" panose="020B0502040204020203" pitchFamily="34" charset="0"/>
                <a:cs typeface="Segoe UI" panose="020B0502040204020203" pitchFamily="34" charset="0"/>
              </a:rPr>
              <a:t>ﺍ </a:t>
            </a:r>
            <a:r>
              <a:rPr lang="en-US" dirty="0" smtClean="0">
                <a:latin typeface="Segoe UI" panose="020B0502040204020203" pitchFamily="34" charset="0"/>
                <a:ea typeface="Segoe UI" panose="020B0502040204020203" pitchFamily="34" charset="0"/>
                <a:cs typeface="Segoe UI" panose="020B0502040204020203" pitchFamily="34" charset="0"/>
              </a:rPr>
              <a:t>Slide 4</a:t>
            </a:r>
            <a:endParaRPr lang="en-US" sz="1100" dirty="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004588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melin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3"/>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smtClean="0"/>
              <a:t>Year</a:t>
            </a:r>
            <a:endParaRPr lang="en-US" dirty="0"/>
          </a:p>
        </p:txBody>
      </p:sp>
      <p:sp>
        <p:nvSpPr>
          <p:cNvPr id="17"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smtClean="0"/>
              <a:t>Year</a:t>
            </a:r>
            <a:endParaRPr lang="en-US" dirty="0"/>
          </a:p>
        </p:txBody>
      </p:sp>
      <p:sp>
        <p:nvSpPr>
          <p:cNvPr id="18"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smtClean="0"/>
              <a:t>Year</a:t>
            </a:r>
            <a:endParaRPr lang="en-US" dirty="0"/>
          </a:p>
        </p:txBody>
      </p:sp>
      <p:sp>
        <p:nvSpPr>
          <p:cNvPr id="19"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smtClean="0"/>
              <a:t>Year</a:t>
            </a:r>
            <a:endParaRPr lang="en-US" dirty="0"/>
          </a:p>
        </p:txBody>
      </p:sp>
      <p:sp>
        <p:nvSpPr>
          <p:cNvPr id="20"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smtClean="0"/>
              <a:t>Year</a:t>
            </a:r>
            <a:endParaRPr lang="en-US" dirty="0"/>
          </a:p>
        </p:txBody>
      </p:sp>
      <p:sp>
        <p:nvSpPr>
          <p:cNvPr id="21" name="Text Placeholder 6"/>
          <p:cNvSpPr>
            <a:spLocks noGrp="1"/>
          </p:cNvSpPr>
          <p:nvPr>
            <p:ph type="body" sz="quarter" idx="20" hasCustomPrompt="1"/>
          </p:nvPr>
        </p:nvSpPr>
        <p:spPr>
          <a:xfrm>
            <a:off x="1089213"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smtClean="0"/>
              <a:t>Brief explanation of event.</a:t>
            </a:r>
            <a:endParaRPr lang="en-US" dirty="0"/>
          </a:p>
        </p:txBody>
      </p:sp>
      <p:sp>
        <p:nvSpPr>
          <p:cNvPr id="22" name="Text Placeholder 6"/>
          <p:cNvSpPr>
            <a:spLocks noGrp="1"/>
          </p:cNvSpPr>
          <p:nvPr>
            <p:ph type="body" sz="quarter" idx="21" hasCustomPrompt="1"/>
          </p:nvPr>
        </p:nvSpPr>
        <p:spPr>
          <a:xfrm>
            <a:off x="3147704"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smtClean="0"/>
              <a:t>Brief explanation of event.</a:t>
            </a:r>
            <a:endParaRPr lang="en-US" dirty="0"/>
          </a:p>
        </p:txBody>
      </p:sp>
      <p:sp>
        <p:nvSpPr>
          <p:cNvPr id="23" name="Text Placeholder 6"/>
          <p:cNvSpPr>
            <a:spLocks noGrp="1"/>
          </p:cNvSpPr>
          <p:nvPr>
            <p:ph type="body" sz="quarter" idx="22" hasCustomPrompt="1"/>
          </p:nvPr>
        </p:nvSpPr>
        <p:spPr>
          <a:xfrm>
            <a:off x="5289177"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smtClean="0"/>
              <a:t>Brief explanation of event.</a:t>
            </a:r>
            <a:endParaRPr lang="en-US" dirty="0"/>
          </a:p>
        </p:txBody>
      </p:sp>
      <p:sp>
        <p:nvSpPr>
          <p:cNvPr id="24" name="Text Placeholder 6"/>
          <p:cNvSpPr>
            <a:spLocks noGrp="1"/>
          </p:cNvSpPr>
          <p:nvPr>
            <p:ph type="body" sz="quarter" idx="23" hasCustomPrompt="1"/>
          </p:nvPr>
        </p:nvSpPr>
        <p:spPr>
          <a:xfrm>
            <a:off x="7430650"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smtClean="0"/>
              <a:t>Brief explanation of event.</a:t>
            </a:r>
            <a:endParaRPr lang="en-US" dirty="0"/>
          </a:p>
        </p:txBody>
      </p:sp>
      <p:sp>
        <p:nvSpPr>
          <p:cNvPr id="25" name="Text Placeholder 6"/>
          <p:cNvSpPr>
            <a:spLocks noGrp="1"/>
          </p:cNvSpPr>
          <p:nvPr>
            <p:ph type="body" sz="quarter" idx="24" hasCustomPrompt="1"/>
          </p:nvPr>
        </p:nvSpPr>
        <p:spPr>
          <a:xfrm>
            <a:off x="9486173" y="4187542"/>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smtClean="0"/>
              <a:t>Brief explanation of event.</a:t>
            </a:r>
            <a:endParaRPr lang="en-US" dirty="0"/>
          </a:p>
        </p:txBody>
      </p:sp>
      <p:pic>
        <p:nvPicPr>
          <p:cNvPr id="26" name="Picture 2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43908" y="5970521"/>
            <a:ext cx="427476" cy="543402"/>
          </a:xfrm>
          <a:prstGeom prst="rect">
            <a:avLst/>
          </a:prstGeom>
        </p:spPr>
      </p:pic>
      <p:sp>
        <p:nvSpPr>
          <p:cNvPr id="28" name="Footer Placeholder 2"/>
          <p:cNvSpPr>
            <a:spLocks noGrp="1"/>
          </p:cNvSpPr>
          <p:nvPr>
            <p:ph type="ftr" sz="quarter" idx="10"/>
          </p:nvPr>
        </p:nvSpPr>
        <p:spPr>
          <a:xfrm>
            <a:off x="838199" y="6193363"/>
            <a:ext cx="8509001" cy="365125"/>
          </a:xfrm>
        </p:spPr>
        <p:txBody>
          <a:bodyPr/>
          <a:lstStyle/>
          <a:p>
            <a:r>
              <a:rPr lang="en-US" dirty="0" smtClean="0">
                <a:latin typeface="Segoe UI" panose="020B0502040204020203" pitchFamily="34" charset="0"/>
                <a:ea typeface="Segoe UI" panose="020B0502040204020203" pitchFamily="34" charset="0"/>
                <a:cs typeface="Segoe UI" panose="020B0502040204020203" pitchFamily="34" charset="0"/>
              </a:rPr>
              <a:t>Hennepin County Community Works + Public Health Promotion August 31, 2017 </a:t>
            </a:r>
            <a:r>
              <a:rPr lang="ar-AE" smtClean="0">
                <a:latin typeface="Segoe UI" panose="020B0502040204020203" pitchFamily="34" charset="0"/>
                <a:ea typeface="Segoe UI" panose="020B0502040204020203" pitchFamily="34" charset="0"/>
                <a:cs typeface="Segoe UI" panose="020B0502040204020203" pitchFamily="34" charset="0"/>
              </a:rPr>
              <a:t>ﺍ </a:t>
            </a:r>
            <a:r>
              <a:rPr lang="en-US" dirty="0" smtClean="0">
                <a:latin typeface="Segoe UI" panose="020B0502040204020203" pitchFamily="34" charset="0"/>
                <a:ea typeface="Segoe UI" panose="020B0502040204020203" pitchFamily="34" charset="0"/>
                <a:cs typeface="Segoe UI" panose="020B0502040204020203" pitchFamily="34" charset="0"/>
              </a:rPr>
              <a:t>Slide 4</a:t>
            </a:r>
            <a:endParaRPr lang="en-US" sz="1100" dirty="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408396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Pic">
    <p:spTree>
      <p:nvGrpSpPr>
        <p:cNvPr id="1" name=""/>
        <p:cNvGrpSpPr/>
        <p:nvPr/>
      </p:nvGrpSpPr>
      <p:grpSpPr>
        <a:xfrm>
          <a:off x="0" y="0"/>
          <a:ext cx="0" cy="0"/>
          <a:chOff x="0" y="0"/>
          <a:chExt cx="0" cy="0"/>
        </a:xfrm>
      </p:grpSpPr>
      <p:sp>
        <p:nvSpPr>
          <p:cNvPr id="18" name="Rectangle 17"/>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Oval 3"/>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smtClean="0"/>
              <a:t>Year</a:t>
            </a:r>
            <a:endParaRPr lang="en-US" dirty="0"/>
          </a:p>
        </p:txBody>
      </p:sp>
      <p:sp>
        <p:nvSpPr>
          <p:cNvPr id="10"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smtClean="0"/>
              <a:t>Year</a:t>
            </a:r>
            <a:endParaRPr lang="en-US" dirty="0"/>
          </a:p>
        </p:txBody>
      </p:sp>
      <p:sp>
        <p:nvSpPr>
          <p:cNvPr id="11"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smtClean="0"/>
              <a:t>Year</a:t>
            </a:r>
            <a:endParaRPr lang="en-US" dirty="0"/>
          </a:p>
        </p:txBody>
      </p:sp>
      <p:sp>
        <p:nvSpPr>
          <p:cNvPr id="12"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smtClean="0"/>
              <a:t>Year</a:t>
            </a:r>
            <a:endParaRPr lang="en-US" dirty="0"/>
          </a:p>
        </p:txBody>
      </p:sp>
      <p:sp>
        <p:nvSpPr>
          <p:cNvPr id="13"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smtClean="0"/>
              <a:t>Year</a:t>
            </a:r>
            <a:endParaRPr lang="en-US" dirty="0"/>
          </a:p>
        </p:txBody>
      </p:sp>
      <p:sp>
        <p:nvSpPr>
          <p:cNvPr id="21" name="Picture Placeholder 20"/>
          <p:cNvSpPr>
            <a:spLocks noGrp="1"/>
          </p:cNvSpPr>
          <p:nvPr>
            <p:ph type="pic" sz="quarter" idx="25"/>
          </p:nvPr>
        </p:nvSpPr>
        <p:spPr>
          <a:xfrm>
            <a:off x="1089025" y="4153459"/>
            <a:ext cx="1614488" cy="1346433"/>
          </a:xfrm>
        </p:spPr>
        <p:txBody>
          <a:bodyPr>
            <a:normAutofit/>
          </a:bodyPr>
          <a:lstStyle>
            <a:lvl1pPr marL="0" indent="0" algn="ctr">
              <a:buNone/>
              <a:defRPr sz="1400"/>
            </a:lvl1pPr>
          </a:lstStyle>
          <a:p>
            <a:r>
              <a:rPr lang="en-US" dirty="0" smtClean="0"/>
              <a:t>Click icon to add picture</a:t>
            </a:r>
            <a:endParaRPr lang="en-US" dirty="0"/>
          </a:p>
        </p:txBody>
      </p:sp>
      <p:sp>
        <p:nvSpPr>
          <p:cNvPr id="22" name="Picture Placeholder 20"/>
          <p:cNvSpPr>
            <a:spLocks noGrp="1"/>
          </p:cNvSpPr>
          <p:nvPr>
            <p:ph type="pic" sz="quarter" idx="26"/>
          </p:nvPr>
        </p:nvSpPr>
        <p:spPr>
          <a:xfrm>
            <a:off x="3144736" y="2021640"/>
            <a:ext cx="1614488" cy="1346433"/>
          </a:xfrm>
        </p:spPr>
        <p:txBody>
          <a:bodyPr>
            <a:normAutofit/>
          </a:bodyPr>
          <a:lstStyle>
            <a:lvl1pPr marL="0" indent="0" algn="ctr">
              <a:buNone/>
              <a:defRPr sz="1400"/>
            </a:lvl1pPr>
          </a:lstStyle>
          <a:p>
            <a:r>
              <a:rPr lang="en-US" dirty="0" smtClean="0"/>
              <a:t>Click icon to add picture</a:t>
            </a:r>
            <a:endParaRPr lang="en-US" dirty="0"/>
          </a:p>
        </p:txBody>
      </p:sp>
      <p:sp>
        <p:nvSpPr>
          <p:cNvPr id="23" name="Picture Placeholder 20"/>
          <p:cNvSpPr>
            <a:spLocks noGrp="1"/>
          </p:cNvSpPr>
          <p:nvPr>
            <p:ph type="pic" sz="quarter" idx="27"/>
          </p:nvPr>
        </p:nvSpPr>
        <p:spPr>
          <a:xfrm>
            <a:off x="5289177" y="4183285"/>
            <a:ext cx="1614488" cy="1346433"/>
          </a:xfrm>
        </p:spPr>
        <p:txBody>
          <a:bodyPr>
            <a:normAutofit/>
          </a:bodyPr>
          <a:lstStyle>
            <a:lvl1pPr marL="0" indent="0" algn="ctr">
              <a:buNone/>
              <a:defRPr sz="1400"/>
            </a:lvl1pPr>
          </a:lstStyle>
          <a:p>
            <a:r>
              <a:rPr lang="en-US" dirty="0" smtClean="0"/>
              <a:t>Click icon to add picture</a:t>
            </a:r>
            <a:endParaRPr lang="en-US" dirty="0"/>
          </a:p>
        </p:txBody>
      </p:sp>
      <p:sp>
        <p:nvSpPr>
          <p:cNvPr id="24" name="Picture Placeholder 20"/>
          <p:cNvSpPr>
            <a:spLocks noGrp="1"/>
          </p:cNvSpPr>
          <p:nvPr>
            <p:ph type="pic" sz="quarter" idx="28"/>
          </p:nvPr>
        </p:nvSpPr>
        <p:spPr>
          <a:xfrm>
            <a:off x="7342574" y="2021640"/>
            <a:ext cx="1614488" cy="1346433"/>
          </a:xfrm>
        </p:spPr>
        <p:txBody>
          <a:bodyPr>
            <a:normAutofit/>
          </a:bodyPr>
          <a:lstStyle>
            <a:lvl1pPr marL="0" indent="0" algn="ctr">
              <a:buNone/>
              <a:defRPr sz="1400"/>
            </a:lvl1pPr>
          </a:lstStyle>
          <a:p>
            <a:r>
              <a:rPr lang="en-US" dirty="0" smtClean="0"/>
              <a:t>Click icon to add picture</a:t>
            </a:r>
            <a:endParaRPr lang="en-US" dirty="0"/>
          </a:p>
        </p:txBody>
      </p:sp>
      <p:sp>
        <p:nvSpPr>
          <p:cNvPr id="26" name="Picture Placeholder 20"/>
          <p:cNvSpPr>
            <a:spLocks noGrp="1"/>
          </p:cNvSpPr>
          <p:nvPr>
            <p:ph type="pic" sz="quarter" idx="29"/>
          </p:nvPr>
        </p:nvSpPr>
        <p:spPr>
          <a:xfrm>
            <a:off x="9486173" y="4153458"/>
            <a:ext cx="1614488" cy="1346433"/>
          </a:xfrm>
        </p:spPr>
        <p:txBody>
          <a:bodyPr>
            <a:normAutofit/>
          </a:bodyPr>
          <a:lstStyle>
            <a:lvl1pPr marL="0" indent="0" algn="ctr">
              <a:buNone/>
              <a:defRPr sz="1400"/>
            </a:lvl1pPr>
          </a:lstStyle>
          <a:p>
            <a:r>
              <a:rPr lang="en-US" dirty="0" smtClean="0"/>
              <a:t>Click icon to add picture</a:t>
            </a:r>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43908" y="5970521"/>
            <a:ext cx="427476" cy="543402"/>
          </a:xfrm>
          <a:prstGeom prst="rect">
            <a:avLst/>
          </a:prstGeom>
        </p:spPr>
      </p:pic>
      <p:sp>
        <p:nvSpPr>
          <p:cNvPr id="28" name="Footer Placeholder 2"/>
          <p:cNvSpPr>
            <a:spLocks noGrp="1"/>
          </p:cNvSpPr>
          <p:nvPr>
            <p:ph type="ftr" sz="quarter" idx="10"/>
          </p:nvPr>
        </p:nvSpPr>
        <p:spPr>
          <a:xfrm>
            <a:off x="838199" y="6193363"/>
            <a:ext cx="8509001" cy="365125"/>
          </a:xfrm>
        </p:spPr>
        <p:txBody>
          <a:bodyPr/>
          <a:lstStyle/>
          <a:p>
            <a:r>
              <a:rPr lang="en-US" dirty="0" smtClean="0">
                <a:latin typeface="Segoe UI" panose="020B0502040204020203" pitchFamily="34" charset="0"/>
                <a:ea typeface="Segoe UI" panose="020B0502040204020203" pitchFamily="34" charset="0"/>
                <a:cs typeface="Segoe UI" panose="020B0502040204020203" pitchFamily="34" charset="0"/>
              </a:rPr>
              <a:t>Hennepin County Community Works + Public Health Promotion August 31, 2017 </a:t>
            </a:r>
            <a:r>
              <a:rPr lang="ar-AE" smtClean="0">
                <a:latin typeface="Segoe UI" panose="020B0502040204020203" pitchFamily="34" charset="0"/>
                <a:ea typeface="Segoe UI" panose="020B0502040204020203" pitchFamily="34" charset="0"/>
                <a:cs typeface="Segoe UI" panose="020B0502040204020203" pitchFamily="34" charset="0"/>
              </a:rPr>
              <a:t>ﺍ </a:t>
            </a:r>
            <a:r>
              <a:rPr lang="en-US" dirty="0" smtClean="0">
                <a:latin typeface="Segoe UI" panose="020B0502040204020203" pitchFamily="34" charset="0"/>
                <a:ea typeface="Segoe UI" panose="020B0502040204020203" pitchFamily="34" charset="0"/>
                <a:cs typeface="Segoe UI" panose="020B0502040204020203" pitchFamily="34" charset="0"/>
              </a:rPr>
              <a:t>Slide 4</a:t>
            </a:r>
            <a:endParaRPr lang="en-US" sz="1100" dirty="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738265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smtClean="0"/>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err="1" smtClean="0"/>
              <a:t>Name.name@email.email</a:t>
            </a:r>
            <a:r>
              <a:rPr lang="en-US" dirty="0" smtClean="0"/>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smtClean="0"/>
              <a:t>Name here</a:t>
            </a:r>
          </a:p>
        </p:txBody>
      </p:sp>
      <p:sp>
        <p:nvSpPr>
          <p:cNvPr id="10" name="Footer Placeholder 2"/>
          <p:cNvSpPr>
            <a:spLocks noGrp="1"/>
          </p:cNvSpPr>
          <p:nvPr>
            <p:ph type="ftr" sz="quarter" idx="10"/>
          </p:nvPr>
        </p:nvSpPr>
        <p:spPr>
          <a:xfrm>
            <a:off x="838199" y="6193363"/>
            <a:ext cx="8509001" cy="365125"/>
          </a:xfrm>
        </p:spPr>
        <p:txBody>
          <a:bodyPr/>
          <a:lstStyle/>
          <a:p>
            <a:r>
              <a:rPr lang="en-US" dirty="0" smtClean="0">
                <a:latin typeface="Segoe UI" panose="020B0502040204020203" pitchFamily="34" charset="0"/>
                <a:ea typeface="Segoe UI" panose="020B0502040204020203" pitchFamily="34" charset="0"/>
                <a:cs typeface="Segoe UI" panose="020B0502040204020203" pitchFamily="34" charset="0"/>
              </a:rPr>
              <a:t>Hennepin County Community Works + Public Health Promotion August 31, 2017 </a:t>
            </a:r>
            <a:r>
              <a:rPr lang="ar-AE" smtClean="0">
                <a:latin typeface="Segoe UI" panose="020B0502040204020203" pitchFamily="34" charset="0"/>
                <a:ea typeface="Segoe UI" panose="020B0502040204020203" pitchFamily="34" charset="0"/>
                <a:cs typeface="Segoe UI" panose="020B0502040204020203" pitchFamily="34" charset="0"/>
              </a:rPr>
              <a:t>ﺍ </a:t>
            </a:r>
            <a:r>
              <a:rPr lang="en-US" dirty="0" smtClean="0">
                <a:latin typeface="Segoe UI" panose="020B0502040204020203" pitchFamily="34" charset="0"/>
                <a:ea typeface="Segoe UI" panose="020B0502040204020203" pitchFamily="34" charset="0"/>
                <a:cs typeface="Segoe UI" panose="020B0502040204020203" pitchFamily="34" charset="0"/>
              </a:rPr>
              <a:t>Slide 4</a:t>
            </a:r>
            <a:endParaRPr lang="en-US" sz="1100" dirty="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838146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smtClean="0"/>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err="1" smtClean="0"/>
              <a:t>Name.name@email.email</a:t>
            </a:r>
            <a:r>
              <a:rPr lang="en-US" dirty="0" smtClean="0"/>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aseline="0">
                <a:solidFill>
                  <a:schemeClr val="bg1"/>
                </a:solidFill>
                <a:latin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smtClean="0"/>
              <a:t>Name here</a:t>
            </a:r>
          </a:p>
        </p:txBody>
      </p:sp>
      <p:sp>
        <p:nvSpPr>
          <p:cNvPr id="9" name="Footer Placeholder 2"/>
          <p:cNvSpPr>
            <a:spLocks noGrp="1"/>
          </p:cNvSpPr>
          <p:nvPr>
            <p:ph type="ftr" sz="quarter" idx="10"/>
          </p:nvPr>
        </p:nvSpPr>
        <p:spPr>
          <a:xfrm>
            <a:off x="838199" y="6193363"/>
            <a:ext cx="7011257" cy="365125"/>
          </a:xfrm>
        </p:spPr>
        <p:txBody>
          <a:bodyPr/>
          <a:lstStyle>
            <a:lvl1pPr>
              <a:defRPr>
                <a:solidFill>
                  <a:schemeClr val="bg1">
                    <a:lumMod val="90000"/>
                  </a:schemeClr>
                </a:solidFill>
              </a:defRPr>
            </a:lvl1pPr>
          </a:lstStyle>
          <a:p>
            <a:r>
              <a:rPr lang="en-US" dirty="0" smtClean="0">
                <a:latin typeface="Segoe UI" panose="020B0502040204020203" pitchFamily="34" charset="0"/>
                <a:ea typeface="Segoe UI" panose="020B0502040204020203" pitchFamily="34" charset="0"/>
                <a:cs typeface="Segoe UI" panose="020B0502040204020203" pitchFamily="34" charset="0"/>
              </a:rPr>
              <a:t>Hennepin County Community Works + Public Health Promotion August 31, 2017 </a:t>
            </a:r>
            <a:r>
              <a:rPr lang="ar-AE" smtClean="0">
                <a:latin typeface="Segoe UI" panose="020B0502040204020203" pitchFamily="34" charset="0"/>
                <a:ea typeface="Segoe UI" panose="020B0502040204020203" pitchFamily="34" charset="0"/>
                <a:cs typeface="Segoe UI" panose="020B0502040204020203" pitchFamily="34" charset="0"/>
              </a:rPr>
              <a:t>ﺍ </a:t>
            </a:r>
            <a:r>
              <a:rPr lang="en-US" dirty="0" smtClean="0">
                <a:latin typeface="Segoe UI" panose="020B0502040204020203" pitchFamily="34" charset="0"/>
                <a:ea typeface="Segoe UI" panose="020B0502040204020203" pitchFamily="34" charset="0"/>
                <a:cs typeface="Segoe UI" panose="020B0502040204020203" pitchFamily="34" charset="0"/>
              </a:rPr>
              <a:t>Slide 4</a:t>
            </a:r>
            <a:endParaRPr lang="en-US" sz="1100" dirty="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007384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r>
              <a:rPr lang="en-US" dirty="0" smtClean="0">
                <a:latin typeface="Segoe UI" panose="020B0502040204020203" pitchFamily="34" charset="0"/>
                <a:ea typeface="Segoe UI" panose="020B0502040204020203" pitchFamily="34" charset="0"/>
                <a:cs typeface="Segoe UI" panose="020B0502040204020203" pitchFamily="34" charset="0"/>
              </a:rPr>
              <a:t>Hennepin County Community Works + Public Health Promotion August 31, 2017 </a:t>
            </a:r>
            <a:r>
              <a:rPr lang="ar-AE" smtClean="0">
                <a:latin typeface="Segoe UI" panose="020B0502040204020203" pitchFamily="34" charset="0"/>
                <a:ea typeface="Segoe UI" panose="020B0502040204020203" pitchFamily="34" charset="0"/>
                <a:cs typeface="Segoe UI" panose="020B0502040204020203" pitchFamily="34" charset="0"/>
              </a:rPr>
              <a:t>ﺍ </a:t>
            </a:r>
            <a:r>
              <a:rPr lang="en-US" dirty="0" smtClean="0">
                <a:latin typeface="Segoe UI" panose="020B0502040204020203" pitchFamily="34" charset="0"/>
                <a:ea typeface="Segoe UI" panose="020B0502040204020203" pitchFamily="34" charset="0"/>
                <a:cs typeface="Segoe UI" panose="020B0502040204020203" pitchFamily="34" charset="0"/>
              </a:rPr>
              <a:t>Slide 4</a:t>
            </a:r>
            <a:endParaRPr lang="en-US" sz="1100" dirty="0">
              <a:latin typeface="Segoe UI Light" panose="020B0502040204020203" pitchFamily="34" charset="0"/>
              <a:ea typeface="Myriad Pro Light" charset="0"/>
              <a:cs typeface="Myriad Pro Light" charset="0"/>
            </a:endParaRPr>
          </a:p>
        </p:txBody>
      </p:sp>
      <p:sp>
        <p:nvSpPr>
          <p:cNvPr id="5" name="Content Placeholder 4"/>
          <p:cNvSpPr>
            <a:spLocks noGrp="1"/>
          </p:cNvSpPr>
          <p:nvPr>
            <p:ph sz="quarter" idx="11"/>
          </p:nvPr>
        </p:nvSpPr>
        <p:spPr>
          <a:xfrm>
            <a:off x="838200" y="1838325"/>
            <a:ext cx="10515600" cy="377716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43908" y="5970521"/>
            <a:ext cx="427476" cy="543402"/>
          </a:xfrm>
          <a:prstGeom prst="rect">
            <a:avLst/>
          </a:prstGeom>
        </p:spPr>
      </p:pic>
    </p:spTree>
    <p:extLst>
      <p:ext uri="{BB962C8B-B14F-4D97-AF65-F5344CB8AC3E}">
        <p14:creationId xmlns:p14="http://schemas.microsoft.com/office/powerpoint/2010/main" val="183462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H">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43908" y="5970521"/>
            <a:ext cx="427476" cy="543402"/>
          </a:xfrm>
          <a:prstGeom prst="rect">
            <a:avLst/>
          </a:prstGeom>
        </p:spPr>
      </p:pic>
    </p:spTree>
    <p:extLst>
      <p:ext uri="{BB962C8B-B14F-4D97-AF65-F5344CB8AC3E}">
        <p14:creationId xmlns:p14="http://schemas.microsoft.com/office/powerpoint/2010/main" val="3167952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449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1B">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5" name="Content Placeholder 4"/>
          <p:cNvSpPr>
            <a:spLocks noGrp="1"/>
          </p:cNvSpPr>
          <p:nvPr>
            <p:ph sz="quarter" idx="11"/>
          </p:nvPr>
        </p:nvSpPr>
        <p:spPr>
          <a:xfrm>
            <a:off x="838200" y="1838325"/>
            <a:ext cx="10515600" cy="3777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45332" y="5968181"/>
            <a:ext cx="427892" cy="543931"/>
          </a:xfrm>
          <a:prstGeom prst="rect">
            <a:avLst/>
          </a:prstGeom>
        </p:spPr>
      </p:pic>
      <p:sp>
        <p:nvSpPr>
          <p:cNvPr id="6" name="Footer Placeholder 2"/>
          <p:cNvSpPr>
            <a:spLocks noGrp="1"/>
          </p:cNvSpPr>
          <p:nvPr>
            <p:ph type="ftr" sz="quarter" idx="10"/>
          </p:nvPr>
        </p:nvSpPr>
        <p:spPr>
          <a:xfrm>
            <a:off x="838199" y="6193363"/>
            <a:ext cx="7011257" cy="365125"/>
          </a:xfrm>
        </p:spPr>
        <p:txBody>
          <a:bodyPr/>
          <a:lstStyle>
            <a:lvl1pPr>
              <a:defRPr>
                <a:solidFill>
                  <a:schemeClr val="bg1">
                    <a:lumMod val="90000"/>
                  </a:schemeClr>
                </a:solidFill>
              </a:defRPr>
            </a:lvl1pPr>
          </a:lstStyle>
          <a:p>
            <a:r>
              <a:rPr lang="en-US" dirty="0" smtClean="0">
                <a:latin typeface="Segoe UI" panose="020B0502040204020203" pitchFamily="34" charset="0"/>
                <a:ea typeface="Segoe UI" panose="020B0502040204020203" pitchFamily="34" charset="0"/>
                <a:cs typeface="Segoe UI" panose="020B0502040204020203" pitchFamily="34" charset="0"/>
              </a:rPr>
              <a:t>Hennepin County Community Works + Public Health Promotion August 31, 2017 </a:t>
            </a:r>
            <a:r>
              <a:rPr lang="ar-AE" smtClean="0">
                <a:latin typeface="Segoe UI" panose="020B0502040204020203" pitchFamily="34" charset="0"/>
                <a:ea typeface="Segoe UI" panose="020B0502040204020203" pitchFamily="34" charset="0"/>
                <a:cs typeface="Segoe UI" panose="020B0502040204020203" pitchFamily="34" charset="0"/>
              </a:rPr>
              <a:t>ﺍ </a:t>
            </a:r>
            <a:r>
              <a:rPr lang="en-US" dirty="0" smtClean="0">
                <a:latin typeface="Segoe UI" panose="020B0502040204020203" pitchFamily="34" charset="0"/>
                <a:ea typeface="Segoe UI" panose="020B0502040204020203" pitchFamily="34" charset="0"/>
                <a:cs typeface="Segoe UI" panose="020B0502040204020203" pitchFamily="34" charset="0"/>
              </a:rPr>
              <a:t>Slide 4</a:t>
            </a:r>
            <a:endParaRPr lang="en-US" sz="1100" dirty="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2036818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1B Cur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r>
              <a:rPr lang="en-US" dirty="0" smtClean="0">
                <a:latin typeface="Segoe UI" panose="020B0502040204020203" pitchFamily="34" charset="0"/>
                <a:ea typeface="Segoe UI" panose="020B0502040204020203" pitchFamily="34" charset="0"/>
                <a:cs typeface="Segoe UI" panose="020B0502040204020203" pitchFamily="34" charset="0"/>
              </a:rPr>
              <a:t>Hennepin County Community Works + Public Health Promotion August 31, 2017 </a:t>
            </a:r>
            <a:r>
              <a:rPr lang="ar-AE" smtClean="0">
                <a:latin typeface="Segoe UI" panose="020B0502040204020203" pitchFamily="34" charset="0"/>
                <a:ea typeface="Segoe UI" panose="020B0502040204020203" pitchFamily="34" charset="0"/>
                <a:cs typeface="Segoe UI" panose="020B0502040204020203" pitchFamily="34" charset="0"/>
              </a:rPr>
              <a:t>ﺍ </a:t>
            </a:r>
            <a:r>
              <a:rPr lang="en-US" dirty="0" smtClean="0">
                <a:latin typeface="Segoe UI" panose="020B0502040204020203" pitchFamily="34" charset="0"/>
                <a:ea typeface="Segoe UI" panose="020B0502040204020203" pitchFamily="34" charset="0"/>
                <a:cs typeface="Segoe UI" panose="020B0502040204020203" pitchFamily="34" charset="0"/>
              </a:rPr>
              <a:t>Slide 4</a:t>
            </a:r>
            <a:endParaRPr lang="en-US" sz="1100" dirty="0">
              <a:latin typeface="Segoe UI Light" panose="020B0502040204020203" pitchFamily="34" charset="0"/>
              <a:ea typeface="Myriad Pro Light" charset="0"/>
              <a:cs typeface="Myriad Pro Light" charset="0"/>
            </a:endParaRPr>
          </a:p>
        </p:txBody>
      </p:sp>
      <p:sp>
        <p:nvSpPr>
          <p:cNvPr id="4" name="Content Placeholder 4"/>
          <p:cNvSpPr>
            <a:spLocks noGrp="1"/>
          </p:cNvSpPr>
          <p:nvPr>
            <p:ph sz="quarter" idx="11"/>
          </p:nvPr>
        </p:nvSpPr>
        <p:spPr>
          <a:xfrm>
            <a:off x="838200" y="1838325"/>
            <a:ext cx="10515600" cy="3777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0314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latin typeface="Segoe UI" panose="020B0502040204020203" pitchFamily="34" charset="0"/>
                <a:ea typeface="Segoe UI" panose="020B0502040204020203" pitchFamily="34" charset="0"/>
                <a:cs typeface="Segoe UI" panose="020B0502040204020203" pitchFamily="34" charset="0"/>
              </a:rPr>
              <a:t>Hennepin County Community Works + Public Health Promotion August 31, 2017 </a:t>
            </a:r>
            <a:r>
              <a:rPr lang="ar-AE" smtClean="0">
                <a:latin typeface="Segoe UI" panose="020B0502040204020203" pitchFamily="34" charset="0"/>
                <a:ea typeface="Segoe UI" panose="020B0502040204020203" pitchFamily="34" charset="0"/>
                <a:cs typeface="Segoe UI" panose="020B0502040204020203" pitchFamily="34" charset="0"/>
              </a:rPr>
              <a:t>ﺍ </a:t>
            </a:r>
            <a:r>
              <a:rPr lang="en-US" dirty="0" smtClean="0">
                <a:latin typeface="Segoe UI" panose="020B0502040204020203" pitchFamily="34" charset="0"/>
                <a:ea typeface="Segoe UI" panose="020B0502040204020203" pitchFamily="34" charset="0"/>
                <a:cs typeface="Segoe UI" panose="020B0502040204020203" pitchFamily="34" charset="0"/>
              </a:rPr>
              <a:t>Slide 4</a:t>
            </a:r>
            <a:endParaRPr lang="en-US" sz="1100" dirty="0">
              <a:latin typeface="Segoe UI Light" panose="020B0502040204020203" pitchFamily="34" charset="0"/>
              <a:ea typeface="Myriad Pro Light" charset="0"/>
              <a:cs typeface="Myriad Pro Light" charset="0"/>
            </a:endParaRPr>
          </a:p>
        </p:txBody>
      </p:sp>
      <p:sp>
        <p:nvSpPr>
          <p:cNvPr id="7" name="Content Placeholder 6"/>
          <p:cNvSpPr>
            <a:spLocks noGrp="1"/>
          </p:cNvSpPr>
          <p:nvPr>
            <p:ph sz="quarter" idx="12"/>
          </p:nvPr>
        </p:nvSpPr>
        <p:spPr>
          <a:xfrm>
            <a:off x="6398803" y="1828800"/>
            <a:ext cx="4954997" cy="3797449"/>
          </a:xfrm>
          <a:no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9" name="Content Placeholder 6"/>
          <p:cNvSpPr>
            <a:spLocks noGrp="1"/>
          </p:cNvSpPr>
          <p:nvPr>
            <p:ph sz="quarter" idx="13"/>
          </p:nvPr>
        </p:nvSpPr>
        <p:spPr>
          <a:xfrm>
            <a:off x="838199" y="1828800"/>
            <a:ext cx="4954997" cy="379744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43908" y="5970521"/>
            <a:ext cx="427476" cy="543402"/>
          </a:xfrm>
          <a:prstGeom prst="rect">
            <a:avLst/>
          </a:prstGeom>
        </p:spPr>
      </p:pic>
    </p:spTree>
    <p:extLst>
      <p:ext uri="{BB962C8B-B14F-4D97-AF65-F5344CB8AC3E}">
        <p14:creationId xmlns:p14="http://schemas.microsoft.com/office/powerpoint/2010/main" val="2124461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1030143"/>
            <a:ext cx="10515601" cy="1325563"/>
          </a:xfrm>
        </p:spPr>
        <p:txBody>
          <a:bodyPr/>
          <a:lstStyle>
            <a:lvl1pPr>
              <a:defRPr>
                <a:solidFill>
                  <a:schemeClr val="bg1"/>
                </a:solidFill>
              </a:defRPr>
            </a:lvl1pPr>
          </a:lstStyle>
          <a:p>
            <a:r>
              <a:rPr lang="en-US" smtClean="0"/>
              <a:t>Click to edit Master title style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943908" y="5970521"/>
            <a:ext cx="427476" cy="543402"/>
          </a:xfrm>
          <a:prstGeom prst="rect">
            <a:avLst/>
          </a:prstGeom>
        </p:spPr>
      </p:pic>
      <p:sp>
        <p:nvSpPr>
          <p:cNvPr id="5" name="Footer Placeholder 2"/>
          <p:cNvSpPr>
            <a:spLocks noGrp="1"/>
          </p:cNvSpPr>
          <p:nvPr>
            <p:ph type="ftr" sz="quarter" idx="10"/>
          </p:nvPr>
        </p:nvSpPr>
        <p:spPr>
          <a:xfrm>
            <a:off x="838199" y="6193363"/>
            <a:ext cx="8509001" cy="365125"/>
          </a:xfrm>
        </p:spPr>
        <p:txBody>
          <a:bodyPr/>
          <a:lstStyle/>
          <a:p>
            <a:r>
              <a:rPr lang="en-US" dirty="0" smtClean="0">
                <a:latin typeface="Segoe UI" panose="020B0502040204020203" pitchFamily="34" charset="0"/>
                <a:ea typeface="Segoe UI" panose="020B0502040204020203" pitchFamily="34" charset="0"/>
                <a:cs typeface="Segoe UI" panose="020B0502040204020203" pitchFamily="34" charset="0"/>
              </a:rPr>
              <a:t>Hennepin County Community Works + Public Health Promotion August 31, 2017 </a:t>
            </a:r>
            <a:r>
              <a:rPr lang="ar-AE" smtClean="0">
                <a:latin typeface="Segoe UI" panose="020B0502040204020203" pitchFamily="34" charset="0"/>
                <a:ea typeface="Segoe UI" panose="020B0502040204020203" pitchFamily="34" charset="0"/>
                <a:cs typeface="Segoe UI" panose="020B0502040204020203" pitchFamily="34" charset="0"/>
              </a:rPr>
              <a:t>ﺍ </a:t>
            </a:r>
            <a:r>
              <a:rPr lang="en-US" dirty="0" smtClean="0">
                <a:latin typeface="Segoe UI" panose="020B0502040204020203" pitchFamily="34" charset="0"/>
                <a:ea typeface="Segoe UI" panose="020B0502040204020203" pitchFamily="34" charset="0"/>
                <a:cs typeface="Segoe UI" panose="020B0502040204020203" pitchFamily="34" charset="0"/>
              </a:rPr>
              <a:t>Slide 4</a:t>
            </a:r>
            <a:endParaRPr lang="en-US" sz="1100" dirty="0">
              <a:latin typeface="Segoe UI Light" panose="020B0502040204020203" pitchFamily="34" charset="0"/>
              <a:ea typeface="Myriad Pro Light" charset="0"/>
              <a:cs typeface="Myriad Pro Light" charset="0"/>
            </a:endParaRPr>
          </a:p>
        </p:txBody>
      </p:sp>
    </p:spTree>
    <p:extLst>
      <p:ext uri="{BB962C8B-B14F-4D97-AF65-F5344CB8AC3E}">
        <p14:creationId xmlns:p14="http://schemas.microsoft.com/office/powerpoint/2010/main" val="1588243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26744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4"/>
          <p:cNvSpPr>
            <a:spLocks noGrp="1"/>
          </p:cNvSpPr>
          <p:nvPr>
            <p:ph type="ftr" sz="quarter" idx="3"/>
          </p:nvPr>
        </p:nvSpPr>
        <p:spPr>
          <a:xfrm>
            <a:off x="838199" y="6193363"/>
            <a:ext cx="8509001"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latin typeface="Myriad Pro" charset="0"/>
                <a:ea typeface="Myriad Pro" charset="0"/>
                <a:cs typeface="Myriad Pro" charset="0"/>
              </a:rPr>
              <a:t>Hennepin County Community Works + Public Health Promotion August 31, 2017 </a:t>
            </a:r>
            <a:r>
              <a:rPr lang="ar-AE" smtClean="0">
                <a:latin typeface="Myriad Pro" charset="0"/>
                <a:ea typeface="Myriad Pro" charset="0"/>
                <a:cs typeface="Myriad Pro" charset="0"/>
              </a:rPr>
              <a:t>ﺍ </a:t>
            </a:r>
            <a:r>
              <a:rPr lang="en-US" dirty="0" smtClean="0">
                <a:latin typeface="Myriad Pro" charset="0"/>
                <a:ea typeface="Myriad Pro" charset="0"/>
                <a:cs typeface="Myriad Pro" charset="0"/>
              </a:rPr>
              <a:t>Slide 4</a:t>
            </a:r>
            <a:endParaRPr lang="en-US" sz="1100" dirty="0">
              <a:latin typeface="Myriad Pro Light" charset="0"/>
              <a:ea typeface="Myriad Pro Light" charset="0"/>
              <a:cs typeface="Myriad Pro Light" charset="0"/>
            </a:endParaRPr>
          </a:p>
        </p:txBody>
      </p:sp>
    </p:spTree>
    <p:extLst>
      <p:ext uri="{BB962C8B-B14F-4D97-AF65-F5344CB8AC3E}">
        <p14:creationId xmlns:p14="http://schemas.microsoft.com/office/powerpoint/2010/main" val="764034938"/>
      </p:ext>
    </p:extLst>
  </p:cSld>
  <p:clrMap bg1="lt1" tx1="dk1" bg2="lt2" tx2="dk2" accent1="accent1" accent2="accent2" accent3="accent3" accent4="accent4" accent5="accent5" accent6="accent6" hlink="hlink" folHlink="folHlink"/>
  <p:sldLayoutIdLst>
    <p:sldLayoutId id="2147483654" r:id="rId1"/>
    <p:sldLayoutId id="2147483656" r:id="rId2"/>
    <p:sldLayoutId id="2147483658" r:id="rId3"/>
    <p:sldLayoutId id="2147483677" r:id="rId4"/>
    <p:sldLayoutId id="2147483678" r:id="rId5"/>
    <p:sldLayoutId id="2147483670" r:id="rId6"/>
    <p:sldLayoutId id="2147483673" r:id="rId7"/>
    <p:sldLayoutId id="2147483659" r:id="rId8"/>
    <p:sldLayoutId id="2147483655" r:id="rId9"/>
    <p:sldLayoutId id="2147483660" r:id="rId10"/>
    <p:sldLayoutId id="2147483661" r:id="rId11"/>
    <p:sldLayoutId id="2147483669" r:id="rId12"/>
    <p:sldLayoutId id="2147483666" r:id="rId13"/>
    <p:sldLayoutId id="2147483664" r:id="rId14"/>
    <p:sldLayoutId id="2147483671" r:id="rId15"/>
    <p:sldLayoutId id="2147483662" r:id="rId16"/>
    <p:sldLayoutId id="2147483672" r:id="rId17"/>
    <p:sldLayoutId id="2147483674" r:id="rId18"/>
    <p:sldLayoutId id="2147483675" r:id="rId19"/>
    <p:sldLayoutId id="2147483663" r:id="rId20"/>
    <p:sldLayoutId id="2147483667" r:id="rId21"/>
    <p:sldLayoutId id="2147483668" r:id="rId22"/>
    <p:sldLayoutId id="2147483665" r:id="rId23"/>
    <p:sldLayoutId id="2147483676" r:id="rId24"/>
  </p:sldLayoutIdLst>
  <p:hf hdr="0" dt="0"/>
  <p:txStyles>
    <p:title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p:titleStyle>
    <p:body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hyperlink" Target="http://www.discoverosseo.com/comp-plan"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8.jp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32.pn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www.hennepin.us/activeliving"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mailto:denise.engen@hennepin.us" TargetMode="External"/><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1"/>
          </p:nvPr>
        </p:nvSpPr>
        <p:spPr>
          <a:xfrm>
            <a:off x="838200" y="2216277"/>
            <a:ext cx="10515600" cy="3777167"/>
          </a:xfrm>
        </p:spPr>
        <p:txBody>
          <a:bodyPr/>
          <a:lstStyle/>
          <a:p>
            <a:pPr marL="0" indent="0" algn="r">
              <a:buNone/>
            </a:pPr>
            <a:r>
              <a:rPr lang="en-US" altLang="en-US" dirty="0" smtClean="0">
                <a:ea typeface="ＭＳ Ｐゴシック" panose="020B0600070205080204" pitchFamily="34" charset="-128"/>
                <a:cs typeface="Arial Narrow" panose="020B0606020202030204" pitchFamily="34" charset="0"/>
              </a:rPr>
              <a:t>Alliance for Sustainability</a:t>
            </a:r>
            <a:r>
              <a:rPr lang="en-US" altLang="en-US" sz="1600" dirty="0">
                <a:ea typeface="ＭＳ Ｐゴシック" panose="020B0600070205080204" pitchFamily="34" charset="-128"/>
                <a:cs typeface="Arial Narrow" panose="020B0606020202030204" pitchFamily="34" charset="0"/>
              </a:rPr>
              <a:t/>
            </a:r>
            <a:br>
              <a:rPr lang="en-US" altLang="en-US" sz="1600" dirty="0">
                <a:ea typeface="ＭＳ Ｐゴシック" panose="020B0600070205080204" pitchFamily="34" charset="-128"/>
                <a:cs typeface="Arial Narrow" panose="020B0606020202030204" pitchFamily="34" charset="0"/>
              </a:rPr>
            </a:br>
            <a:r>
              <a:rPr lang="en-US" altLang="en-US" sz="1600" dirty="0" smtClean="0">
                <a:ea typeface="ＭＳ Ｐゴシック" panose="020B0600070205080204" pitchFamily="34" charset="-128"/>
                <a:cs typeface="Arial Narrow" panose="020B0606020202030204" pitchFamily="34" charset="0"/>
              </a:rPr>
              <a:t>November 09, 2017</a:t>
            </a:r>
          </a:p>
          <a:p>
            <a:pPr marL="0" lvl="0" indent="0">
              <a:spcBef>
                <a:spcPts val="0"/>
              </a:spcBef>
              <a:spcAft>
                <a:spcPts val="0"/>
              </a:spcAft>
              <a:buNone/>
            </a:pPr>
            <a:endParaRPr lang="en-US" altLang="en-US" sz="2400" dirty="0" smtClean="0">
              <a:solidFill>
                <a:srgbClr val="FAFAFA"/>
              </a:solidFill>
              <a:latin typeface="Calibri" panose="020F0502020204030204"/>
              <a:ea typeface="+mn-ea"/>
              <a:cs typeface="+mn-cs"/>
            </a:endParaRPr>
          </a:p>
          <a:p>
            <a:pPr marL="0" lvl="0" indent="0">
              <a:spcBef>
                <a:spcPts val="0"/>
              </a:spcBef>
              <a:spcAft>
                <a:spcPts val="0"/>
              </a:spcAft>
              <a:buNone/>
            </a:pPr>
            <a:endParaRPr lang="en-US" altLang="en-US" sz="2400" dirty="0">
              <a:solidFill>
                <a:srgbClr val="FAFAFA"/>
              </a:solidFill>
              <a:latin typeface="Calibri" panose="020F0502020204030204"/>
              <a:ea typeface="+mn-ea"/>
              <a:cs typeface="+mn-cs"/>
            </a:endParaRPr>
          </a:p>
          <a:p>
            <a:pPr marL="0" lvl="0" indent="0" algn="r">
              <a:spcBef>
                <a:spcPts val="0"/>
              </a:spcBef>
              <a:spcAft>
                <a:spcPts val="0"/>
              </a:spcAft>
              <a:buNone/>
            </a:pPr>
            <a:r>
              <a:rPr lang="en-US" altLang="en-US" sz="2400" dirty="0" smtClean="0">
                <a:solidFill>
                  <a:srgbClr val="FAFAFA"/>
                </a:solidFill>
                <a:latin typeface="Calibri" panose="020F0502020204030204"/>
                <a:ea typeface="+mn-ea"/>
                <a:cs typeface="+mn-cs"/>
              </a:rPr>
              <a:t>Denise Engen</a:t>
            </a:r>
            <a:br>
              <a:rPr lang="en-US" altLang="en-US" sz="2400" dirty="0" smtClean="0">
                <a:solidFill>
                  <a:srgbClr val="FAFAFA"/>
                </a:solidFill>
                <a:latin typeface="Calibri" panose="020F0502020204030204"/>
                <a:ea typeface="+mn-ea"/>
                <a:cs typeface="+mn-cs"/>
              </a:rPr>
            </a:br>
            <a:r>
              <a:rPr lang="en-US" altLang="en-US" sz="1600" dirty="0">
                <a:ea typeface="ＭＳ Ｐゴシック" panose="020B0600070205080204" pitchFamily="34" charset="-128"/>
                <a:cs typeface="Arial Narrow" panose="020B0606020202030204" pitchFamily="34" charset="0"/>
              </a:rPr>
              <a:t>Hennepin County Public Works, </a:t>
            </a:r>
            <a:r>
              <a:rPr lang="en-US" altLang="en-US" sz="1600" dirty="0" smtClean="0">
                <a:ea typeface="ＭＳ Ｐゴシック" panose="020B0600070205080204" pitchFamily="34" charset="-128"/>
                <a:cs typeface="Arial Narrow" panose="020B0606020202030204" pitchFamily="34" charset="0"/>
              </a:rPr>
              <a:t>Healthy </a:t>
            </a:r>
            <a:r>
              <a:rPr lang="en-US" altLang="en-US" sz="1600" dirty="0">
                <a:ea typeface="ＭＳ Ｐゴシック" panose="020B0600070205080204" pitchFamily="34" charset="-128"/>
                <a:cs typeface="Arial Narrow" panose="020B0606020202030204" pitchFamily="34" charset="0"/>
              </a:rPr>
              <a:t>Community </a:t>
            </a:r>
            <a:r>
              <a:rPr lang="en-US" altLang="en-US" sz="1600" dirty="0" smtClean="0">
                <a:ea typeface="ＭＳ Ｐゴシック" panose="020B0600070205080204" pitchFamily="34" charset="-128"/>
                <a:cs typeface="Arial Narrow" panose="020B0606020202030204" pitchFamily="34" charset="0"/>
              </a:rPr>
              <a:t>Planning</a:t>
            </a:r>
            <a:endParaRPr lang="en-US" altLang="en-US" sz="1600" dirty="0">
              <a:ea typeface="ＭＳ Ｐゴシック" panose="020B0600070205080204" pitchFamily="34" charset="-128"/>
              <a:cs typeface="Arial Narrow" panose="020B0606020202030204" pitchFamily="34" charset="0"/>
            </a:endParaRPr>
          </a:p>
          <a:p>
            <a:endParaRPr lang="en-US" altLang="en-US" sz="1600" dirty="0" smtClean="0">
              <a:ea typeface="ＭＳ Ｐゴシック" panose="020B0600070205080204" pitchFamily="34" charset="-128"/>
              <a:cs typeface="Arial Narrow" panose="020B0606020202030204" pitchFamily="34" charset="0"/>
            </a:endParaRPr>
          </a:p>
          <a:p>
            <a:endParaRPr lang="en-US" sz="1600" dirty="0">
              <a:ea typeface="ＭＳ Ｐゴシック" panose="020B0600070205080204" pitchFamily="34" charset="-128"/>
            </a:endParaRPr>
          </a:p>
          <a:p>
            <a:endParaRPr lang="en-US" dirty="0"/>
          </a:p>
        </p:txBody>
      </p:sp>
      <p:sp>
        <p:nvSpPr>
          <p:cNvPr id="2" name="Title 1"/>
          <p:cNvSpPr>
            <a:spLocks noGrp="1"/>
          </p:cNvSpPr>
          <p:nvPr>
            <p:ph type="title"/>
          </p:nvPr>
        </p:nvSpPr>
        <p:spPr>
          <a:xfrm>
            <a:off x="838200" y="733650"/>
            <a:ext cx="10515600" cy="1325563"/>
          </a:xfrm>
        </p:spPr>
        <p:txBody>
          <a:bodyPr>
            <a:normAutofit fontScale="90000"/>
          </a:bodyPr>
          <a:lstStyle/>
          <a:p>
            <a:pPr algn="r"/>
            <a:r>
              <a:rPr lang="en-US" sz="4800" dirty="0" smtClean="0"/>
              <a:t>Comprehensive Planning for Health:</a:t>
            </a:r>
            <a:br>
              <a:rPr lang="en-US" sz="4800" dirty="0" smtClean="0"/>
            </a:br>
            <a:r>
              <a:rPr lang="en-US" sz="4800" dirty="0" smtClean="0"/>
              <a:t>Tools and examples </a:t>
            </a:r>
            <a:endParaRPr lang="en-US" sz="4800" dirty="0"/>
          </a:p>
        </p:txBody>
      </p:sp>
      <p:sp>
        <p:nvSpPr>
          <p:cNvPr id="5" name="Oval 4"/>
          <p:cNvSpPr/>
          <p:nvPr/>
        </p:nvSpPr>
        <p:spPr>
          <a:xfrm>
            <a:off x="586505" y="1499616"/>
            <a:ext cx="4874376" cy="3317378"/>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238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and health</a:t>
            </a:r>
            <a:endParaRPr lang="en-US" dirty="0"/>
          </a:p>
        </p:txBody>
      </p:sp>
      <p:sp>
        <p:nvSpPr>
          <p:cNvPr id="4" name="Content Placeholder 3"/>
          <p:cNvSpPr>
            <a:spLocks noGrp="1"/>
          </p:cNvSpPr>
          <p:nvPr>
            <p:ph sz="quarter" idx="11"/>
          </p:nvPr>
        </p:nvSpPr>
        <p:spPr>
          <a:xfrm>
            <a:off x="838200" y="1838325"/>
            <a:ext cx="5905500" cy="4198681"/>
          </a:xfrm>
          <a:prstGeom prst="rect">
            <a:avLst/>
          </a:prstGeom>
        </p:spPr>
        <p:txBody>
          <a:bodyPr>
            <a:normAutofit fontScale="92500" lnSpcReduction="20000"/>
          </a:bodyPr>
          <a:lstStyle/>
          <a:p>
            <a:r>
              <a:rPr lang="en-US" dirty="0"/>
              <a:t>S</a:t>
            </a:r>
            <a:r>
              <a:rPr lang="en-US" dirty="0" smtClean="0"/>
              <a:t>ince </a:t>
            </a:r>
            <a:r>
              <a:rPr lang="en-US" dirty="0"/>
              <a:t>the practice of community planning plays a significant role in </a:t>
            </a:r>
            <a:r>
              <a:rPr lang="en-US" dirty="0" smtClean="0"/>
              <a:t>shaping </a:t>
            </a:r>
            <a:r>
              <a:rPr lang="en-US" dirty="0"/>
              <a:t>the built </a:t>
            </a:r>
            <a:r>
              <a:rPr lang="en-US" dirty="0" smtClean="0"/>
              <a:t>environment</a:t>
            </a:r>
          </a:p>
          <a:p>
            <a:r>
              <a:rPr lang="en-US" dirty="0"/>
              <a:t>Local planning can have </a:t>
            </a:r>
            <a:br>
              <a:rPr lang="en-US" dirty="0"/>
            </a:br>
            <a:r>
              <a:rPr lang="en-US" dirty="0"/>
              <a:t>real and significant impacts on </a:t>
            </a:r>
            <a:r>
              <a:rPr lang="en-US" b="1" dirty="0">
                <a:solidFill>
                  <a:schemeClr val="accent2"/>
                </a:solidFill>
              </a:rPr>
              <a:t>increasing </a:t>
            </a:r>
            <a:r>
              <a:rPr lang="en-US" b="1" dirty="0" smtClean="0">
                <a:solidFill>
                  <a:schemeClr val="accent2"/>
                </a:solidFill>
              </a:rPr>
              <a:t>community health</a:t>
            </a:r>
            <a:r>
              <a:rPr lang="en-US" dirty="0" smtClean="0"/>
              <a:t> </a:t>
            </a:r>
          </a:p>
          <a:p>
            <a:r>
              <a:rPr lang="en-US" dirty="0"/>
              <a:t>Planning and designing communities with </a:t>
            </a:r>
            <a:r>
              <a:rPr lang="en-US" b="1" dirty="0">
                <a:solidFill>
                  <a:schemeClr val="accent2"/>
                </a:solidFill>
              </a:rPr>
              <a:t>health in mind </a:t>
            </a:r>
            <a:r>
              <a:rPr lang="en-US" dirty="0"/>
              <a:t>can lead to improved community health, wellness, and quality of life. </a:t>
            </a:r>
          </a:p>
          <a:p>
            <a:endParaRPr lang="en-US" dirty="0" smtClean="0"/>
          </a:p>
        </p:txBody>
      </p:sp>
      <p:pic>
        <p:nvPicPr>
          <p:cNvPr id="7" name="Picture 6"/>
          <p:cNvPicPr>
            <a:picLocks noChangeAspect="1"/>
          </p:cNvPicPr>
          <p:nvPr/>
        </p:nvPicPr>
        <p:blipFill>
          <a:blip r:embed="rId3"/>
          <a:stretch>
            <a:fillRect/>
          </a:stretch>
        </p:blipFill>
        <p:spPr>
          <a:xfrm>
            <a:off x="7409581" y="4284039"/>
            <a:ext cx="2988544" cy="2051696"/>
          </a:xfrm>
          <a:prstGeom prst="rect">
            <a:avLst/>
          </a:prstGeom>
          <a:ln>
            <a:noFill/>
          </a:ln>
          <a:effectLst>
            <a:softEdge rad="112500"/>
          </a:effectLst>
        </p:spPr>
      </p:pic>
      <p:pic>
        <p:nvPicPr>
          <p:cNvPr id="8" name="Picture Placeholder 10"/>
          <p:cNvPicPr>
            <a:picLocks noChangeAspect="1"/>
          </p:cNvPicPr>
          <p:nvPr/>
        </p:nvPicPr>
        <p:blipFill rotWithShape="1">
          <a:blip r:embed="rId4">
            <a:extLst>
              <a:ext uri="{28A0092B-C50C-407E-A947-70E740481C1C}">
                <a14:useLocalDpi xmlns:a14="http://schemas.microsoft.com/office/drawing/2010/main" val="0"/>
              </a:ext>
            </a:extLst>
          </a:blip>
          <a:srcRect l="2573" t="-2549" r="26667" b="2549"/>
          <a:stretch/>
        </p:blipFill>
        <p:spPr>
          <a:xfrm>
            <a:off x="7440841" y="1844359"/>
            <a:ext cx="2743201" cy="2391314"/>
          </a:xfrm>
          <a:prstGeom prst="rect">
            <a:avLst/>
          </a:prstGeom>
          <a:solidFill>
            <a:schemeClr val="bg1">
              <a:lumMod val="85000"/>
            </a:schemeClr>
          </a:solidFill>
        </p:spPr>
      </p:pic>
      <p:sp>
        <p:nvSpPr>
          <p:cNvPr id="10" name="Footer Placeholder 2"/>
          <p:cNvSpPr>
            <a:spLocks noGrp="1"/>
          </p:cNvSpPr>
          <p:nvPr>
            <p:ph type="ftr" sz="quarter" idx="10"/>
          </p:nvPr>
        </p:nvSpPr>
        <p:spPr>
          <a:xfrm>
            <a:off x="838199" y="6193363"/>
            <a:ext cx="8509001" cy="365125"/>
          </a:xfrm>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Hennepin County Community Works, </a:t>
            </a:r>
            <a:r>
              <a:rPr lang="en-US" dirty="0" smtClean="0">
                <a:latin typeface="Segoe UI" panose="020B0502040204020203" pitchFamily="34" charset="0"/>
                <a:ea typeface="Segoe UI" panose="020B0502040204020203" pitchFamily="34" charset="0"/>
                <a:cs typeface="Segoe UI" panose="020B0502040204020203" pitchFamily="34" charset="0"/>
              </a:rPr>
              <a:t>November 09, </a:t>
            </a:r>
            <a:r>
              <a:rPr lang="en-US" dirty="0">
                <a:latin typeface="Segoe UI" panose="020B0502040204020203" pitchFamily="34" charset="0"/>
                <a:ea typeface="Segoe UI" panose="020B0502040204020203" pitchFamily="34" charset="0"/>
                <a:cs typeface="Segoe UI" panose="020B0502040204020203" pitchFamily="34" charset="0"/>
              </a:rPr>
              <a:t>2017 </a:t>
            </a:r>
            <a:r>
              <a:rPr lang="ar-AE" dirty="0">
                <a:latin typeface="Segoe UI" panose="020B0502040204020203" pitchFamily="34" charset="0"/>
                <a:ea typeface="Segoe UI" panose="020B0502040204020203" pitchFamily="34" charset="0"/>
                <a:cs typeface="Segoe UI" panose="020B0502040204020203" pitchFamily="34" charset="0"/>
              </a:rPr>
              <a:t>ﺍ</a:t>
            </a:r>
            <a:r>
              <a:rPr lang="en-US" dirty="0">
                <a:latin typeface="Segoe UI" panose="020B0502040204020203" pitchFamily="34" charset="0"/>
                <a:ea typeface="Segoe UI" panose="020B0502040204020203" pitchFamily="34" charset="0"/>
                <a:cs typeface="Segoe UI" panose="020B0502040204020203" pitchFamily="34" charset="0"/>
              </a:rPr>
              <a:t> Slide </a:t>
            </a:r>
            <a:fld id="{69B3F6AB-3E6D-4CD3-8499-B785F37A5BA0}" type="slidenum">
              <a:rPr lang="en-US" smtClean="0">
                <a:latin typeface="Segoe UI" panose="020B0502040204020203" pitchFamily="34" charset="0"/>
                <a:ea typeface="Segoe UI" panose="020B0502040204020203" pitchFamily="34" charset="0"/>
                <a:cs typeface="Segoe UI" panose="020B0502040204020203" pitchFamily="34" charset="0"/>
              </a:rPr>
              <a:t>10</a:t>
            </a:fld>
            <a:endParaRPr lang="en-US"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892490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Comprehensive planning</a:t>
            </a:r>
          </a:p>
        </p:txBody>
      </p:sp>
      <p:sp>
        <p:nvSpPr>
          <p:cNvPr id="4" name="Content Placeholder 3"/>
          <p:cNvSpPr>
            <a:spLocks noGrp="1"/>
          </p:cNvSpPr>
          <p:nvPr>
            <p:ph sz="quarter" idx="11"/>
          </p:nvPr>
        </p:nvSpPr>
        <p:spPr>
          <a:xfrm>
            <a:off x="838200" y="1838325"/>
            <a:ext cx="5905500" cy="4198681"/>
          </a:xfrm>
          <a:prstGeom prst="rect">
            <a:avLst/>
          </a:prstGeom>
        </p:spPr>
        <p:txBody>
          <a:bodyPr>
            <a:normAutofit/>
          </a:bodyPr>
          <a:lstStyle/>
          <a:p>
            <a:r>
              <a:rPr lang="en-US" dirty="0"/>
              <a:t>Comprehensive planning is a </a:t>
            </a:r>
            <a:r>
              <a:rPr lang="en-US" b="1" dirty="0">
                <a:solidFill>
                  <a:schemeClr val="accent2"/>
                </a:solidFill>
              </a:rPr>
              <a:t>public process </a:t>
            </a:r>
            <a:r>
              <a:rPr lang="en-US" dirty="0"/>
              <a:t>that determines the </a:t>
            </a:r>
            <a:r>
              <a:rPr lang="en-US" b="1" dirty="0">
                <a:solidFill>
                  <a:schemeClr val="accent2"/>
                </a:solidFill>
              </a:rPr>
              <a:t>vision, goals and aspirations </a:t>
            </a:r>
            <a:r>
              <a:rPr lang="en-US" dirty="0"/>
              <a:t>of an area in terms of community development.</a:t>
            </a:r>
          </a:p>
          <a:p>
            <a:r>
              <a:rPr lang="en-US" dirty="0"/>
              <a:t>The outcome of a comprehensive planning </a:t>
            </a:r>
            <a:r>
              <a:rPr lang="en-US" dirty="0" smtClean="0"/>
              <a:t>process </a:t>
            </a:r>
            <a:r>
              <a:rPr lang="en-US" dirty="0"/>
              <a:t>is the </a:t>
            </a:r>
            <a:r>
              <a:rPr lang="en-US" b="1" dirty="0">
                <a:solidFill>
                  <a:schemeClr val="accent2"/>
                </a:solidFill>
              </a:rPr>
              <a:t>Comprehensive Plan</a:t>
            </a:r>
            <a:r>
              <a:rPr lang="en-US" dirty="0"/>
              <a:t>.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5712">
            <a:off x="7834670" y="1899544"/>
            <a:ext cx="2690620" cy="3481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Footer Placeholder 2"/>
          <p:cNvSpPr>
            <a:spLocks noGrp="1"/>
          </p:cNvSpPr>
          <p:nvPr>
            <p:ph type="ftr" sz="quarter" idx="10"/>
          </p:nvPr>
        </p:nvSpPr>
        <p:spPr>
          <a:xfrm>
            <a:off x="838199" y="6193363"/>
            <a:ext cx="8509001" cy="365125"/>
          </a:xfrm>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Hennepin County Community Works, </a:t>
            </a:r>
            <a:r>
              <a:rPr lang="en-US" dirty="0" smtClean="0">
                <a:latin typeface="Segoe UI" panose="020B0502040204020203" pitchFamily="34" charset="0"/>
                <a:ea typeface="Segoe UI" panose="020B0502040204020203" pitchFamily="34" charset="0"/>
                <a:cs typeface="Segoe UI" panose="020B0502040204020203" pitchFamily="34" charset="0"/>
              </a:rPr>
              <a:t>November 09, </a:t>
            </a:r>
            <a:r>
              <a:rPr lang="en-US" dirty="0">
                <a:latin typeface="Segoe UI" panose="020B0502040204020203" pitchFamily="34" charset="0"/>
                <a:ea typeface="Segoe UI" panose="020B0502040204020203" pitchFamily="34" charset="0"/>
                <a:cs typeface="Segoe UI" panose="020B0502040204020203" pitchFamily="34" charset="0"/>
              </a:rPr>
              <a:t>2017 </a:t>
            </a:r>
            <a:r>
              <a:rPr lang="ar-AE" dirty="0">
                <a:latin typeface="Segoe UI" panose="020B0502040204020203" pitchFamily="34" charset="0"/>
                <a:ea typeface="Segoe UI" panose="020B0502040204020203" pitchFamily="34" charset="0"/>
                <a:cs typeface="Segoe UI" panose="020B0502040204020203" pitchFamily="34" charset="0"/>
              </a:rPr>
              <a:t>ﺍ</a:t>
            </a:r>
            <a:r>
              <a:rPr lang="en-US" dirty="0">
                <a:latin typeface="Segoe UI" panose="020B0502040204020203" pitchFamily="34" charset="0"/>
                <a:ea typeface="Segoe UI" panose="020B0502040204020203" pitchFamily="34" charset="0"/>
                <a:cs typeface="Segoe UI" panose="020B0502040204020203" pitchFamily="34" charset="0"/>
              </a:rPr>
              <a:t> Slide </a:t>
            </a:r>
            <a:fld id="{4015D758-9C10-4696-9C2B-2755B9F4916A}" type="slidenum">
              <a:rPr lang="en-US" smtClean="0">
                <a:latin typeface="Segoe UI" panose="020B0502040204020203" pitchFamily="34" charset="0"/>
                <a:ea typeface="Segoe UI" panose="020B0502040204020203" pitchFamily="34" charset="0"/>
                <a:cs typeface="Segoe UI" panose="020B0502040204020203" pitchFamily="34" charset="0"/>
              </a:rPr>
              <a:t>11</a:t>
            </a:fld>
            <a:endParaRPr lang="en-US"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50667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and health</a:t>
            </a:r>
            <a:endParaRPr lang="en-US" dirty="0"/>
          </a:p>
        </p:txBody>
      </p:sp>
      <p:sp>
        <p:nvSpPr>
          <p:cNvPr id="4" name="Content Placeholder 3"/>
          <p:cNvSpPr>
            <a:spLocks noGrp="1"/>
          </p:cNvSpPr>
          <p:nvPr>
            <p:ph sz="quarter" idx="11"/>
          </p:nvPr>
        </p:nvSpPr>
        <p:spPr>
          <a:xfrm>
            <a:off x="838200" y="1838325"/>
            <a:ext cx="3940277" cy="4198681"/>
          </a:xfrm>
          <a:prstGeom prst="rect">
            <a:avLst/>
          </a:prstGeom>
        </p:spPr>
        <p:txBody>
          <a:bodyPr>
            <a:normAutofit/>
          </a:bodyPr>
          <a:lstStyle/>
          <a:p>
            <a:pPr>
              <a:spcBef>
                <a:spcPts val="1200"/>
              </a:spcBef>
            </a:pPr>
            <a:r>
              <a:rPr lang="en-US" dirty="0" smtClean="0"/>
              <a:t>A community’s </a:t>
            </a:r>
            <a:r>
              <a:rPr lang="en-US" b="1" dirty="0">
                <a:solidFill>
                  <a:schemeClr val="accent2"/>
                </a:solidFill>
              </a:rPr>
              <a:t>comprehensive </a:t>
            </a:r>
            <a:r>
              <a:rPr lang="en-US" b="1" dirty="0" smtClean="0">
                <a:solidFill>
                  <a:schemeClr val="accent2"/>
                </a:solidFill>
              </a:rPr>
              <a:t>plan </a:t>
            </a:r>
            <a:r>
              <a:rPr lang="en-US" dirty="0" smtClean="0"/>
              <a:t>can </a:t>
            </a:r>
            <a:r>
              <a:rPr lang="en-US" dirty="0"/>
              <a:t>be a powerful tool to shape growth and </a:t>
            </a:r>
            <a:r>
              <a:rPr lang="en-US" dirty="0" smtClean="0"/>
              <a:t>development</a:t>
            </a:r>
          </a:p>
          <a:p>
            <a:pPr marL="685800" lvl="2">
              <a:lnSpc>
                <a:spcPct val="90000"/>
              </a:lnSpc>
              <a:spcAft>
                <a:spcPts val="600"/>
              </a:spcAft>
              <a:buFont typeface="Segoe UI" panose="020B0502040204020203" pitchFamily="34" charset="0"/>
              <a:buChar char="‐"/>
              <a:tabLst>
                <a:tab pos="234950" algn="l"/>
              </a:tabLst>
              <a:defRPr/>
            </a:pPr>
            <a:r>
              <a:rPr lang="en-US" sz="2200" dirty="0"/>
              <a:t>And address many </a:t>
            </a:r>
            <a:br>
              <a:rPr lang="en-US" sz="2200" dirty="0"/>
            </a:br>
            <a:r>
              <a:rPr lang="en-US" sz="2200" dirty="0"/>
              <a:t>of the social determinants of health</a:t>
            </a:r>
          </a:p>
        </p:txBody>
      </p:sp>
      <p:pic>
        <p:nvPicPr>
          <p:cNvPr id="6" name="Picture 5"/>
          <p:cNvPicPr>
            <a:picLocks noChangeAspect="1"/>
          </p:cNvPicPr>
          <p:nvPr/>
        </p:nvPicPr>
        <p:blipFill rotWithShape="1">
          <a:blip r:embed="rId3"/>
          <a:srcRect l="5690" t="19946" r="7134"/>
          <a:stretch/>
        </p:blipFill>
        <p:spPr>
          <a:xfrm>
            <a:off x="4900654" y="2037521"/>
            <a:ext cx="6603087" cy="3410822"/>
          </a:xfrm>
          <a:prstGeom prst="rect">
            <a:avLst/>
          </a:prstGeom>
        </p:spPr>
      </p:pic>
      <p:sp>
        <p:nvSpPr>
          <p:cNvPr id="8" name="Footer Placeholder 2"/>
          <p:cNvSpPr>
            <a:spLocks noGrp="1"/>
          </p:cNvSpPr>
          <p:nvPr>
            <p:ph type="ftr" sz="quarter" idx="10"/>
          </p:nvPr>
        </p:nvSpPr>
        <p:spPr>
          <a:xfrm>
            <a:off x="838199" y="6193363"/>
            <a:ext cx="8509001" cy="365125"/>
          </a:xfrm>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Hennepin County Community Works, </a:t>
            </a:r>
            <a:r>
              <a:rPr lang="en-US" dirty="0" smtClean="0">
                <a:latin typeface="Segoe UI" panose="020B0502040204020203" pitchFamily="34" charset="0"/>
                <a:ea typeface="Segoe UI" panose="020B0502040204020203" pitchFamily="34" charset="0"/>
                <a:cs typeface="Segoe UI" panose="020B0502040204020203" pitchFamily="34" charset="0"/>
              </a:rPr>
              <a:t>November 09, </a:t>
            </a:r>
            <a:r>
              <a:rPr lang="en-US" dirty="0">
                <a:latin typeface="Segoe UI" panose="020B0502040204020203" pitchFamily="34" charset="0"/>
                <a:ea typeface="Segoe UI" panose="020B0502040204020203" pitchFamily="34" charset="0"/>
                <a:cs typeface="Segoe UI" panose="020B0502040204020203" pitchFamily="34" charset="0"/>
              </a:rPr>
              <a:t>2017 </a:t>
            </a:r>
            <a:r>
              <a:rPr lang="ar-AE" dirty="0">
                <a:latin typeface="Segoe UI" panose="020B0502040204020203" pitchFamily="34" charset="0"/>
                <a:ea typeface="Segoe UI" panose="020B0502040204020203" pitchFamily="34" charset="0"/>
                <a:cs typeface="Segoe UI" panose="020B0502040204020203" pitchFamily="34" charset="0"/>
              </a:rPr>
              <a:t>ﺍ</a:t>
            </a:r>
            <a:r>
              <a:rPr lang="en-US" dirty="0">
                <a:latin typeface="Segoe UI" panose="020B0502040204020203" pitchFamily="34" charset="0"/>
                <a:ea typeface="Segoe UI" panose="020B0502040204020203" pitchFamily="34" charset="0"/>
                <a:cs typeface="Segoe UI" panose="020B0502040204020203" pitchFamily="34" charset="0"/>
              </a:rPr>
              <a:t> Slide </a:t>
            </a:r>
            <a:fld id="{506BE70B-B839-4D22-ACAD-3E3F864E86EA}" type="slidenum">
              <a:rPr lang="en-US" smtClean="0">
                <a:latin typeface="Segoe UI" panose="020B0502040204020203" pitchFamily="34" charset="0"/>
                <a:ea typeface="Segoe UI" panose="020B0502040204020203" pitchFamily="34" charset="0"/>
                <a:cs typeface="Segoe UI" panose="020B0502040204020203" pitchFamily="34" charset="0"/>
              </a:rPr>
              <a:t>12</a:t>
            </a:fld>
            <a:endParaRPr lang="en-US"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22945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and health</a:t>
            </a:r>
            <a:endParaRPr lang="en-US" dirty="0"/>
          </a:p>
        </p:txBody>
      </p:sp>
      <p:sp>
        <p:nvSpPr>
          <p:cNvPr id="4" name="Content Placeholder 3"/>
          <p:cNvSpPr>
            <a:spLocks noGrp="1"/>
          </p:cNvSpPr>
          <p:nvPr>
            <p:ph sz="quarter" idx="11"/>
          </p:nvPr>
        </p:nvSpPr>
        <p:spPr>
          <a:xfrm>
            <a:off x="838199" y="1838325"/>
            <a:ext cx="10515601" cy="4355038"/>
          </a:xfrm>
        </p:spPr>
        <p:txBody>
          <a:bodyPr>
            <a:normAutofit/>
          </a:bodyPr>
          <a:lstStyle/>
          <a:p>
            <a:r>
              <a:rPr lang="en-US" dirty="0" smtClean="0"/>
              <a:t>Planning </a:t>
            </a:r>
            <a:r>
              <a:rPr lang="en-US" dirty="0"/>
              <a:t>can </a:t>
            </a:r>
            <a:r>
              <a:rPr lang="en-US" dirty="0" smtClean="0"/>
              <a:t>also play </a:t>
            </a:r>
            <a:r>
              <a:rPr lang="en-US" dirty="0"/>
              <a:t>a role in </a:t>
            </a:r>
            <a:r>
              <a:rPr lang="en-US" dirty="0" smtClean="0"/>
              <a:t/>
            </a:r>
            <a:br>
              <a:rPr lang="en-US" dirty="0" smtClean="0"/>
            </a:br>
            <a:r>
              <a:rPr lang="en-US" dirty="0" smtClean="0"/>
              <a:t>reducing </a:t>
            </a:r>
            <a:r>
              <a:rPr lang="en-US" b="1" dirty="0" smtClean="0">
                <a:solidFill>
                  <a:schemeClr val="accent2"/>
                </a:solidFill>
              </a:rPr>
              <a:t>health disparities</a:t>
            </a:r>
            <a:r>
              <a:rPr lang="en-US" dirty="0" smtClean="0"/>
              <a:t>, </a:t>
            </a:r>
          </a:p>
          <a:p>
            <a:pPr marL="685800" lvl="2">
              <a:lnSpc>
                <a:spcPct val="110000"/>
              </a:lnSpc>
              <a:spcAft>
                <a:spcPts val="600"/>
              </a:spcAft>
              <a:buFont typeface="Segoe UI" panose="020B0502040204020203" pitchFamily="34" charset="0"/>
              <a:buChar char="‐"/>
              <a:tabLst>
                <a:tab pos="234950" algn="l"/>
              </a:tabLst>
              <a:defRPr/>
            </a:pPr>
            <a:r>
              <a:rPr lang="en-US" sz="2200" dirty="0"/>
              <a:t>which are differences in health that </a:t>
            </a:r>
            <a:r>
              <a:rPr lang="en-US" sz="2200" dirty="0" smtClean="0"/>
              <a:t>stem </a:t>
            </a:r>
            <a:r>
              <a:rPr lang="en-US" sz="2200" dirty="0"/>
              <a:t/>
            </a:r>
            <a:br>
              <a:rPr lang="en-US" sz="2200" dirty="0"/>
            </a:br>
            <a:r>
              <a:rPr lang="en-US" sz="2200" dirty="0"/>
              <a:t>from the built and social environment. </a:t>
            </a:r>
          </a:p>
          <a:p>
            <a:r>
              <a:rPr lang="en-US" dirty="0" smtClean="0"/>
              <a:t>And increasing </a:t>
            </a:r>
            <a:r>
              <a:rPr lang="en-US" b="1" dirty="0" smtClean="0">
                <a:solidFill>
                  <a:schemeClr val="accent2"/>
                </a:solidFill>
              </a:rPr>
              <a:t>health equity</a:t>
            </a:r>
            <a:r>
              <a:rPr lang="en-US" dirty="0" smtClean="0"/>
              <a:t>, </a:t>
            </a:r>
          </a:p>
          <a:p>
            <a:pPr marL="685800" lvl="2">
              <a:lnSpc>
                <a:spcPct val="110000"/>
              </a:lnSpc>
              <a:spcAft>
                <a:spcPts val="600"/>
              </a:spcAft>
              <a:buFont typeface="Segoe UI" panose="020B0502040204020203" pitchFamily="34" charset="0"/>
              <a:buChar char="‐"/>
              <a:tabLst>
                <a:tab pos="234950" algn="l"/>
              </a:tabLst>
              <a:defRPr/>
            </a:pPr>
            <a:r>
              <a:rPr lang="en-US" sz="2200" dirty="0"/>
              <a:t>which results when everyone can achieve their full health potential, </a:t>
            </a:r>
            <a:r>
              <a:rPr lang="en-US" sz="2200" dirty="0" smtClean="0"/>
              <a:t>and avoidable </a:t>
            </a:r>
            <a:r>
              <a:rPr lang="en-US" sz="2200" dirty="0"/>
              <a:t>differences in health are eliminated </a:t>
            </a:r>
          </a:p>
          <a:p>
            <a:r>
              <a:rPr lang="en-US" dirty="0" smtClean="0"/>
              <a:t>Improving wellness and quality of life for </a:t>
            </a:r>
            <a:r>
              <a:rPr lang="en-US" b="1" dirty="0" smtClean="0">
                <a:solidFill>
                  <a:schemeClr val="accent2"/>
                </a:solidFill>
              </a:rPr>
              <a:t>all residents</a:t>
            </a:r>
            <a:r>
              <a:rPr lang="en-US" dirty="0" smtClean="0"/>
              <a:t>.</a:t>
            </a:r>
            <a:endParaRPr lang="en-US" dirty="0"/>
          </a:p>
        </p:txBody>
      </p:sp>
      <p:pic>
        <p:nvPicPr>
          <p:cNvPr id="5" name="Picture 45057"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5617" t="17802" b="4138"/>
          <a:stretch/>
        </p:blipFill>
        <p:spPr bwMode="auto">
          <a:xfrm>
            <a:off x="6933558" y="1838325"/>
            <a:ext cx="5258442" cy="195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2"/>
          <p:cNvSpPr>
            <a:spLocks noGrp="1"/>
          </p:cNvSpPr>
          <p:nvPr>
            <p:ph type="ftr" sz="quarter" idx="10"/>
          </p:nvPr>
        </p:nvSpPr>
        <p:spPr>
          <a:xfrm>
            <a:off x="838199" y="6193363"/>
            <a:ext cx="8509001" cy="365125"/>
          </a:xfrm>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Hennepin County Community Works, </a:t>
            </a:r>
            <a:r>
              <a:rPr lang="en-US" dirty="0" smtClean="0">
                <a:latin typeface="Segoe UI" panose="020B0502040204020203" pitchFamily="34" charset="0"/>
                <a:ea typeface="Segoe UI" panose="020B0502040204020203" pitchFamily="34" charset="0"/>
                <a:cs typeface="Segoe UI" panose="020B0502040204020203" pitchFamily="34" charset="0"/>
              </a:rPr>
              <a:t>November 09, </a:t>
            </a:r>
            <a:r>
              <a:rPr lang="en-US" dirty="0">
                <a:latin typeface="Segoe UI" panose="020B0502040204020203" pitchFamily="34" charset="0"/>
                <a:ea typeface="Segoe UI" panose="020B0502040204020203" pitchFamily="34" charset="0"/>
                <a:cs typeface="Segoe UI" panose="020B0502040204020203" pitchFamily="34" charset="0"/>
              </a:rPr>
              <a:t>2017 </a:t>
            </a:r>
            <a:r>
              <a:rPr lang="ar-AE" dirty="0">
                <a:latin typeface="Segoe UI" panose="020B0502040204020203" pitchFamily="34" charset="0"/>
                <a:ea typeface="Segoe UI" panose="020B0502040204020203" pitchFamily="34" charset="0"/>
                <a:cs typeface="Segoe UI" panose="020B0502040204020203" pitchFamily="34" charset="0"/>
              </a:rPr>
              <a:t>ﺍ</a:t>
            </a:r>
            <a:r>
              <a:rPr lang="en-US" dirty="0">
                <a:latin typeface="Segoe UI" panose="020B0502040204020203" pitchFamily="34" charset="0"/>
                <a:ea typeface="Segoe UI" panose="020B0502040204020203" pitchFamily="34" charset="0"/>
                <a:cs typeface="Segoe UI" panose="020B0502040204020203" pitchFamily="34" charset="0"/>
              </a:rPr>
              <a:t> Slide </a:t>
            </a:r>
            <a:fld id="{49652C38-BE9F-417B-A1B7-23AF87FBA4A4}" type="slidenum">
              <a:rPr lang="en-US" smtClean="0">
                <a:latin typeface="Segoe UI" panose="020B0502040204020203" pitchFamily="34" charset="0"/>
                <a:ea typeface="Segoe UI" panose="020B0502040204020203" pitchFamily="34" charset="0"/>
                <a:cs typeface="Segoe UI" panose="020B0502040204020203" pitchFamily="34" charset="0"/>
              </a:rPr>
              <a:t>13</a:t>
            </a:fld>
            <a:endParaRPr lang="en-US"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0478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in planning</a:t>
            </a:r>
          </a:p>
        </p:txBody>
      </p:sp>
      <p:sp>
        <p:nvSpPr>
          <p:cNvPr id="4" name="Content Placeholder 3"/>
          <p:cNvSpPr>
            <a:spLocks noGrp="1"/>
          </p:cNvSpPr>
          <p:nvPr>
            <p:ph sz="quarter" idx="11"/>
          </p:nvPr>
        </p:nvSpPr>
        <p:spPr>
          <a:xfrm>
            <a:off x="838199" y="1838325"/>
            <a:ext cx="5855209" cy="4355038"/>
          </a:xfrm>
        </p:spPr>
        <p:txBody>
          <a:bodyPr>
            <a:normAutofit fontScale="62500" lnSpcReduction="20000"/>
          </a:bodyPr>
          <a:lstStyle/>
          <a:p>
            <a:pPr>
              <a:spcAft>
                <a:spcPts val="600"/>
              </a:spcAft>
              <a:defRPr/>
            </a:pPr>
            <a:r>
              <a:rPr lang="en-US" sz="3800" dirty="0"/>
              <a:t>How can </a:t>
            </a:r>
            <a:r>
              <a:rPr lang="en-US" sz="3800" b="1" dirty="0">
                <a:solidFill>
                  <a:schemeClr val="accent2"/>
                </a:solidFill>
              </a:rPr>
              <a:t>local governments </a:t>
            </a:r>
            <a:r>
              <a:rPr lang="en-US" sz="3800" dirty="0"/>
              <a:t>more </a:t>
            </a:r>
            <a:br>
              <a:rPr lang="en-US" sz="3800" dirty="0"/>
            </a:br>
            <a:r>
              <a:rPr lang="en-US" sz="3800" dirty="0"/>
              <a:t>equitably address people’s basic needs </a:t>
            </a:r>
            <a:br>
              <a:rPr lang="en-US" sz="3800" dirty="0"/>
            </a:br>
            <a:r>
              <a:rPr lang="en-US" sz="3800" dirty="0"/>
              <a:t>through policy, systems, the built </a:t>
            </a:r>
            <a:br>
              <a:rPr lang="en-US" sz="3800" dirty="0"/>
            </a:br>
            <a:r>
              <a:rPr lang="en-US" sz="3800" dirty="0"/>
              <a:t>environment, and public education?</a:t>
            </a:r>
          </a:p>
          <a:p>
            <a:pPr lvl="1">
              <a:spcBef>
                <a:spcPts val="600"/>
              </a:spcBef>
              <a:spcAft>
                <a:spcPts val="600"/>
              </a:spcAft>
              <a:defRPr/>
            </a:pPr>
            <a:r>
              <a:rPr lang="en-US" sz="2900" dirty="0"/>
              <a:t>Food 		</a:t>
            </a:r>
          </a:p>
          <a:p>
            <a:pPr lvl="1">
              <a:spcBef>
                <a:spcPts val="600"/>
              </a:spcBef>
              <a:spcAft>
                <a:spcPts val="600"/>
              </a:spcAft>
              <a:defRPr/>
            </a:pPr>
            <a:r>
              <a:rPr lang="en-US" sz="2900" dirty="0"/>
              <a:t>Water		</a:t>
            </a:r>
          </a:p>
          <a:p>
            <a:pPr lvl="1">
              <a:spcBef>
                <a:spcPts val="600"/>
              </a:spcBef>
              <a:spcAft>
                <a:spcPts val="600"/>
              </a:spcAft>
              <a:defRPr/>
            </a:pPr>
            <a:r>
              <a:rPr lang="en-US" sz="2900" dirty="0"/>
              <a:t>Air</a:t>
            </a:r>
          </a:p>
          <a:p>
            <a:pPr lvl="1">
              <a:spcBef>
                <a:spcPts val="600"/>
              </a:spcBef>
              <a:spcAft>
                <a:spcPts val="600"/>
              </a:spcAft>
              <a:defRPr/>
            </a:pPr>
            <a:r>
              <a:rPr lang="en-US" sz="2900" dirty="0"/>
              <a:t>Shelter</a:t>
            </a:r>
          </a:p>
          <a:p>
            <a:pPr lvl="1">
              <a:spcBef>
                <a:spcPts val="600"/>
              </a:spcBef>
              <a:spcAft>
                <a:spcPts val="600"/>
              </a:spcAft>
              <a:defRPr/>
            </a:pPr>
            <a:r>
              <a:rPr lang="en-US" sz="2900" dirty="0"/>
              <a:t>Safety, security, and well-being</a:t>
            </a:r>
          </a:p>
          <a:p>
            <a:pPr lvl="1">
              <a:spcBef>
                <a:spcPts val="600"/>
              </a:spcBef>
              <a:spcAft>
                <a:spcPts val="600"/>
              </a:spcAft>
              <a:defRPr/>
            </a:pPr>
            <a:r>
              <a:rPr lang="en-US" sz="2900" dirty="0"/>
              <a:t>Social networks</a:t>
            </a:r>
          </a:p>
          <a:p>
            <a:pPr lvl="1">
              <a:spcBef>
                <a:spcPts val="600"/>
              </a:spcBef>
              <a:spcAft>
                <a:spcPts val="600"/>
              </a:spcAft>
              <a:defRPr/>
            </a:pPr>
            <a:r>
              <a:rPr lang="en-US" sz="2900" dirty="0"/>
              <a:t>Jobs</a:t>
            </a:r>
          </a:p>
          <a:p>
            <a:pPr lvl="1">
              <a:spcBef>
                <a:spcPts val="600"/>
              </a:spcBef>
              <a:spcAft>
                <a:spcPts val="600"/>
              </a:spcAft>
              <a:defRPr/>
            </a:pPr>
            <a:r>
              <a:rPr lang="en-US" sz="2900" dirty="0"/>
              <a:t>Education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3153" y="1857250"/>
            <a:ext cx="3362812" cy="4483750"/>
          </a:xfrm>
          <a:prstGeom prst="rect">
            <a:avLst/>
          </a:prstGeom>
        </p:spPr>
      </p:pic>
      <p:sp>
        <p:nvSpPr>
          <p:cNvPr id="8" name="Footer Placeholder 2"/>
          <p:cNvSpPr>
            <a:spLocks noGrp="1"/>
          </p:cNvSpPr>
          <p:nvPr>
            <p:ph type="ftr" sz="quarter" idx="10"/>
          </p:nvPr>
        </p:nvSpPr>
        <p:spPr>
          <a:xfrm>
            <a:off x="838199" y="6193363"/>
            <a:ext cx="8509001" cy="365125"/>
          </a:xfrm>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Hennepin County Community Works, </a:t>
            </a:r>
            <a:r>
              <a:rPr lang="en-US" dirty="0" smtClean="0">
                <a:latin typeface="Segoe UI" panose="020B0502040204020203" pitchFamily="34" charset="0"/>
                <a:ea typeface="Segoe UI" panose="020B0502040204020203" pitchFamily="34" charset="0"/>
                <a:cs typeface="Segoe UI" panose="020B0502040204020203" pitchFamily="34" charset="0"/>
              </a:rPr>
              <a:t>November 09, </a:t>
            </a:r>
            <a:r>
              <a:rPr lang="en-US" dirty="0">
                <a:latin typeface="Segoe UI" panose="020B0502040204020203" pitchFamily="34" charset="0"/>
                <a:ea typeface="Segoe UI" panose="020B0502040204020203" pitchFamily="34" charset="0"/>
                <a:cs typeface="Segoe UI" panose="020B0502040204020203" pitchFamily="34" charset="0"/>
              </a:rPr>
              <a:t>2017 </a:t>
            </a:r>
            <a:r>
              <a:rPr lang="ar-AE" dirty="0">
                <a:latin typeface="Segoe UI" panose="020B0502040204020203" pitchFamily="34" charset="0"/>
                <a:ea typeface="Segoe UI" panose="020B0502040204020203" pitchFamily="34" charset="0"/>
                <a:cs typeface="Segoe UI" panose="020B0502040204020203" pitchFamily="34" charset="0"/>
              </a:rPr>
              <a:t>ﺍ</a:t>
            </a:r>
            <a:r>
              <a:rPr lang="en-US" dirty="0">
                <a:latin typeface="Segoe UI" panose="020B0502040204020203" pitchFamily="34" charset="0"/>
                <a:ea typeface="Segoe UI" panose="020B0502040204020203" pitchFamily="34" charset="0"/>
                <a:cs typeface="Segoe UI" panose="020B0502040204020203" pitchFamily="34" charset="0"/>
              </a:rPr>
              <a:t> Slide </a:t>
            </a:r>
            <a:fld id="{A961A78D-4CA8-43E4-8DD0-AFADDEBD791A}" type="slidenum">
              <a:rPr lang="en-US" smtClean="0">
                <a:latin typeface="Segoe UI" panose="020B0502040204020203" pitchFamily="34" charset="0"/>
                <a:ea typeface="Segoe UI" panose="020B0502040204020203" pitchFamily="34" charset="0"/>
                <a:cs typeface="Segoe UI" panose="020B0502040204020203" pitchFamily="34" charset="0"/>
              </a:rPr>
              <a:t>14</a:t>
            </a:fld>
            <a:endParaRPr lang="en-US"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332130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Where does health fit in?</a:t>
            </a:r>
          </a:p>
        </p:txBody>
      </p:sp>
      <p:sp>
        <p:nvSpPr>
          <p:cNvPr id="7" name="Content Placeholder 6"/>
          <p:cNvSpPr>
            <a:spLocks noGrp="1"/>
          </p:cNvSpPr>
          <p:nvPr>
            <p:ph sz="quarter" idx="11"/>
          </p:nvPr>
        </p:nvSpPr>
        <p:spPr>
          <a:xfrm>
            <a:off x="6514976" y="2708467"/>
            <a:ext cx="4924687" cy="3777167"/>
          </a:xfrm>
        </p:spPr>
        <p:txBody>
          <a:bodyPr/>
          <a:lstStyle/>
          <a:p>
            <a:r>
              <a:rPr lang="en-US" dirty="0" smtClean="0"/>
              <a:t>Is it a separate topic or chapter? </a:t>
            </a:r>
          </a:p>
          <a:p>
            <a:r>
              <a:rPr lang="en-US" dirty="0"/>
              <a:t>I</a:t>
            </a:r>
            <a:r>
              <a:rPr lang="en-US" dirty="0" smtClean="0"/>
              <a:t>s it integrated in all chapters? </a:t>
            </a:r>
          </a:p>
          <a:p>
            <a:r>
              <a:rPr lang="en-US" dirty="0" smtClean="0"/>
              <a:t>Both?</a:t>
            </a:r>
            <a:endParaRPr lang="en-US" dirty="0"/>
          </a:p>
        </p:txBody>
      </p:sp>
      <p:pic>
        <p:nvPicPr>
          <p:cNvPr id="23" name="Picture 2" descr="http://images.clipartpanda.com/simple-bare-tree-clipart-MTLr7RrT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9" y="1866016"/>
            <a:ext cx="5392738"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http://images.clipartpanda.com/fall-tree-branch-clipart-9c4EdAKc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28359">
            <a:off x="3124645" y="3956769"/>
            <a:ext cx="2681963" cy="93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3"/>
          <p:cNvSpPr txBox="1">
            <a:spLocks noChangeArrowheads="1"/>
          </p:cNvSpPr>
          <p:nvPr/>
        </p:nvSpPr>
        <p:spPr bwMode="auto">
          <a:xfrm rot="2048055">
            <a:off x="3123025" y="4388881"/>
            <a:ext cx="15541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5613" eaLnBrk="0" fontAlgn="base" hangingPunct="0">
              <a:spcBef>
                <a:spcPct val="0"/>
              </a:spcBef>
              <a:spcAft>
                <a:spcPct val="0"/>
              </a:spcAft>
            </a:pPr>
            <a:r>
              <a:rPr lang="en-US" altLang="en-US" sz="2800" dirty="0">
                <a:solidFill>
                  <a:srgbClr val="B5BF00"/>
                </a:solidFill>
                <a:latin typeface="Arial" panose="020B0604020202020204" pitchFamily="34" charset="0"/>
                <a:ea typeface="ＭＳ Ｐゴシック" panose="020B0600070205080204" pitchFamily="34" charset="-128"/>
              </a:rPr>
              <a:t>Health</a:t>
            </a:r>
            <a:endParaRPr lang="en-US" altLang="en-US" sz="3200" dirty="0">
              <a:solidFill>
                <a:srgbClr val="B5BF00"/>
              </a:solidFill>
              <a:latin typeface="Arial" panose="020B0604020202020204" pitchFamily="34" charset="0"/>
              <a:ea typeface="ＭＳ Ｐゴシック" panose="020B0600070205080204" pitchFamily="34" charset="-128"/>
            </a:endParaRPr>
          </a:p>
        </p:txBody>
      </p:sp>
      <p:sp>
        <p:nvSpPr>
          <p:cNvPr id="26" name="TextBox 8"/>
          <p:cNvSpPr txBox="1">
            <a:spLocks noChangeArrowheads="1"/>
          </p:cNvSpPr>
          <p:nvPr/>
        </p:nvSpPr>
        <p:spPr bwMode="auto">
          <a:xfrm rot="20247890">
            <a:off x="501412" y="3811627"/>
            <a:ext cx="2247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5613" eaLnBrk="0" fontAlgn="base" hangingPunct="0">
              <a:spcBef>
                <a:spcPct val="0"/>
              </a:spcBef>
              <a:spcAft>
                <a:spcPct val="0"/>
              </a:spcAft>
            </a:pPr>
            <a:r>
              <a:rPr lang="en-US" altLang="en-US" sz="2400" dirty="0">
                <a:solidFill>
                  <a:srgbClr val="B5BF00"/>
                </a:solidFill>
                <a:latin typeface="Arial" panose="020B0604020202020204" pitchFamily="34" charset="0"/>
                <a:ea typeface="ＭＳ Ｐゴシック" panose="020B0600070205080204" pitchFamily="34" charset="-128"/>
              </a:rPr>
              <a:t>Transportation</a:t>
            </a:r>
          </a:p>
        </p:txBody>
      </p:sp>
      <p:sp>
        <p:nvSpPr>
          <p:cNvPr id="27" name="TextBox 9"/>
          <p:cNvSpPr txBox="1">
            <a:spLocks noChangeArrowheads="1"/>
          </p:cNvSpPr>
          <p:nvPr/>
        </p:nvSpPr>
        <p:spPr bwMode="auto">
          <a:xfrm rot="1869608">
            <a:off x="1200397" y="2313291"/>
            <a:ext cx="2247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5613" eaLnBrk="0" fontAlgn="base" hangingPunct="0">
              <a:spcBef>
                <a:spcPct val="0"/>
              </a:spcBef>
              <a:spcAft>
                <a:spcPct val="0"/>
              </a:spcAft>
            </a:pPr>
            <a:r>
              <a:rPr lang="en-US" altLang="en-US" sz="2400" dirty="0">
                <a:solidFill>
                  <a:srgbClr val="B5BF00"/>
                </a:solidFill>
                <a:latin typeface="Arial" panose="020B0604020202020204" pitchFamily="34" charset="0"/>
                <a:ea typeface="ＭＳ Ｐゴシック" panose="020B0600070205080204" pitchFamily="34" charset="-128"/>
              </a:rPr>
              <a:t>Economic</a:t>
            </a:r>
            <a:r>
              <a:rPr lang="en-US" altLang="en-US" sz="2400" dirty="0">
                <a:solidFill>
                  <a:srgbClr val="0094D7"/>
                </a:solidFill>
                <a:latin typeface="Arial" panose="020B0604020202020204" pitchFamily="34" charset="0"/>
                <a:ea typeface="ＭＳ Ｐゴシック" panose="020B0600070205080204" pitchFamily="34" charset="-128"/>
              </a:rPr>
              <a:t> </a:t>
            </a:r>
            <a:r>
              <a:rPr lang="en-US" altLang="en-US" sz="2400" dirty="0">
                <a:solidFill>
                  <a:srgbClr val="B5BF00"/>
                </a:solidFill>
                <a:latin typeface="Arial" panose="020B0604020202020204" pitchFamily="34" charset="0"/>
                <a:ea typeface="ＭＳ Ｐゴシック" panose="020B0600070205080204" pitchFamily="34" charset="-128"/>
              </a:rPr>
              <a:t>Dev</a:t>
            </a:r>
          </a:p>
        </p:txBody>
      </p:sp>
      <p:sp>
        <p:nvSpPr>
          <p:cNvPr id="28" name="TextBox 11"/>
          <p:cNvSpPr txBox="1">
            <a:spLocks noChangeArrowheads="1"/>
          </p:cNvSpPr>
          <p:nvPr/>
        </p:nvSpPr>
        <p:spPr bwMode="auto">
          <a:xfrm rot="240497">
            <a:off x="4036695" y="3965575"/>
            <a:ext cx="2247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5613" eaLnBrk="0" fontAlgn="base" hangingPunct="0">
              <a:spcBef>
                <a:spcPct val="0"/>
              </a:spcBef>
              <a:spcAft>
                <a:spcPct val="0"/>
              </a:spcAft>
            </a:pPr>
            <a:r>
              <a:rPr lang="en-US" altLang="en-US" sz="2400" dirty="0">
                <a:solidFill>
                  <a:srgbClr val="B5BF00"/>
                </a:solidFill>
                <a:latin typeface="Arial" panose="020B0604020202020204" pitchFamily="34" charset="0"/>
                <a:ea typeface="ＭＳ Ｐゴシック" panose="020B0600070205080204" pitchFamily="34" charset="-128"/>
              </a:rPr>
              <a:t>Public Safety</a:t>
            </a:r>
          </a:p>
        </p:txBody>
      </p:sp>
      <p:sp>
        <p:nvSpPr>
          <p:cNvPr id="29" name="TextBox 12"/>
          <p:cNvSpPr txBox="1">
            <a:spLocks noChangeArrowheads="1"/>
          </p:cNvSpPr>
          <p:nvPr/>
        </p:nvSpPr>
        <p:spPr bwMode="auto">
          <a:xfrm rot="240497">
            <a:off x="361253" y="3060178"/>
            <a:ext cx="809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5613" eaLnBrk="0" fontAlgn="base" hangingPunct="0">
              <a:spcBef>
                <a:spcPct val="0"/>
              </a:spcBef>
              <a:spcAft>
                <a:spcPct val="0"/>
              </a:spcAft>
            </a:pPr>
            <a:r>
              <a:rPr lang="en-US" altLang="en-US" sz="1600" dirty="0">
                <a:solidFill>
                  <a:srgbClr val="B5BF00"/>
                </a:solidFill>
                <a:latin typeface="Arial" panose="020B0604020202020204" pitchFamily="34" charset="0"/>
                <a:ea typeface="ＭＳ Ｐゴシック" panose="020B0600070205080204" pitchFamily="34" charset="-128"/>
              </a:rPr>
              <a:t>Health</a:t>
            </a:r>
          </a:p>
        </p:txBody>
      </p:sp>
      <p:sp>
        <p:nvSpPr>
          <p:cNvPr id="30" name="TextBox 13"/>
          <p:cNvSpPr txBox="1">
            <a:spLocks noChangeArrowheads="1"/>
          </p:cNvSpPr>
          <p:nvPr/>
        </p:nvSpPr>
        <p:spPr bwMode="auto">
          <a:xfrm rot="240497">
            <a:off x="4778356" y="2136831"/>
            <a:ext cx="8842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5613" eaLnBrk="0" fontAlgn="base" hangingPunct="0">
              <a:spcBef>
                <a:spcPct val="0"/>
              </a:spcBef>
              <a:spcAft>
                <a:spcPct val="0"/>
              </a:spcAft>
            </a:pPr>
            <a:r>
              <a:rPr lang="en-US" altLang="en-US" sz="1600" dirty="0" smtClean="0">
                <a:solidFill>
                  <a:srgbClr val="B5BF00"/>
                </a:solidFill>
                <a:latin typeface="Arial" panose="020B0604020202020204" pitchFamily="34" charset="0"/>
                <a:ea typeface="ＭＳ Ｐゴシック" panose="020B0600070205080204" pitchFamily="34" charset="-128"/>
              </a:rPr>
              <a:t>Health</a:t>
            </a:r>
            <a:endParaRPr lang="en-US" altLang="en-US" sz="1600" dirty="0">
              <a:solidFill>
                <a:srgbClr val="B5BF00"/>
              </a:solidFill>
              <a:latin typeface="Arial" panose="020B0604020202020204" pitchFamily="34" charset="0"/>
              <a:ea typeface="ＭＳ Ｐゴシック" panose="020B0600070205080204" pitchFamily="34" charset="-128"/>
            </a:endParaRPr>
          </a:p>
        </p:txBody>
      </p:sp>
      <p:sp>
        <p:nvSpPr>
          <p:cNvPr id="31" name="TextBox 14"/>
          <p:cNvSpPr txBox="1">
            <a:spLocks noChangeArrowheads="1"/>
          </p:cNvSpPr>
          <p:nvPr/>
        </p:nvSpPr>
        <p:spPr bwMode="auto">
          <a:xfrm rot="240497">
            <a:off x="1951327" y="1893842"/>
            <a:ext cx="8080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5613" eaLnBrk="0" fontAlgn="base" hangingPunct="0">
              <a:spcBef>
                <a:spcPct val="0"/>
              </a:spcBef>
              <a:spcAft>
                <a:spcPct val="0"/>
              </a:spcAft>
            </a:pPr>
            <a:r>
              <a:rPr lang="en-US" altLang="en-US" sz="1600" dirty="0" smtClean="0">
                <a:solidFill>
                  <a:srgbClr val="B5BF00"/>
                </a:solidFill>
                <a:latin typeface="Arial" panose="020B0604020202020204" pitchFamily="34" charset="0"/>
                <a:ea typeface="ＭＳ Ｐゴシック" panose="020B0600070205080204" pitchFamily="34" charset="-128"/>
              </a:rPr>
              <a:t>Health</a:t>
            </a:r>
            <a:endParaRPr lang="en-US" altLang="en-US" sz="1600" dirty="0">
              <a:solidFill>
                <a:srgbClr val="B5BF00"/>
              </a:solidFill>
              <a:latin typeface="Arial" panose="020B0604020202020204" pitchFamily="34" charset="0"/>
              <a:ea typeface="ＭＳ Ｐゴシック" panose="020B0600070205080204" pitchFamily="34" charset="-128"/>
            </a:endParaRPr>
          </a:p>
        </p:txBody>
      </p:sp>
      <p:sp>
        <p:nvSpPr>
          <p:cNvPr id="32" name="TextBox 15"/>
          <p:cNvSpPr txBox="1">
            <a:spLocks noChangeArrowheads="1"/>
          </p:cNvSpPr>
          <p:nvPr/>
        </p:nvSpPr>
        <p:spPr bwMode="auto">
          <a:xfrm rot="240497">
            <a:off x="5651977" y="3594804"/>
            <a:ext cx="8350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5613" eaLnBrk="0" fontAlgn="base" hangingPunct="0">
              <a:spcBef>
                <a:spcPct val="0"/>
              </a:spcBef>
              <a:spcAft>
                <a:spcPct val="0"/>
              </a:spcAft>
            </a:pPr>
            <a:r>
              <a:rPr lang="en-US" altLang="en-US" sz="1600" dirty="0">
                <a:solidFill>
                  <a:srgbClr val="B5BF00"/>
                </a:solidFill>
                <a:latin typeface="Arial" panose="020B0604020202020204" pitchFamily="34" charset="0"/>
                <a:ea typeface="ＭＳ Ｐゴシック" panose="020B0600070205080204" pitchFamily="34" charset="-128"/>
              </a:rPr>
              <a:t>Health</a:t>
            </a:r>
          </a:p>
        </p:txBody>
      </p:sp>
      <p:sp>
        <p:nvSpPr>
          <p:cNvPr id="33" name="TextBox 3"/>
          <p:cNvSpPr txBox="1">
            <a:spLocks noChangeArrowheads="1"/>
          </p:cNvSpPr>
          <p:nvPr/>
        </p:nvSpPr>
        <p:spPr bwMode="auto">
          <a:xfrm>
            <a:off x="4383564" y="5629979"/>
            <a:ext cx="15541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5613" eaLnBrk="0" fontAlgn="base" hangingPunct="0">
              <a:spcBef>
                <a:spcPct val="0"/>
              </a:spcBef>
              <a:spcAft>
                <a:spcPct val="0"/>
              </a:spcAft>
            </a:pPr>
            <a:r>
              <a:rPr lang="en-US" altLang="en-US" sz="2800" dirty="0">
                <a:solidFill>
                  <a:srgbClr val="B5BF00"/>
                </a:solidFill>
                <a:latin typeface="Arial" panose="020B0604020202020204" pitchFamily="34" charset="0"/>
                <a:ea typeface="ＭＳ Ｐゴシック" panose="020B0600070205080204" pitchFamily="34" charset="-128"/>
              </a:rPr>
              <a:t>Health</a:t>
            </a:r>
            <a:endParaRPr lang="en-US" altLang="en-US" sz="3200" dirty="0">
              <a:solidFill>
                <a:srgbClr val="B5BF00"/>
              </a:solidFill>
              <a:latin typeface="Arial" panose="020B0604020202020204" pitchFamily="34" charset="0"/>
              <a:ea typeface="ＭＳ Ｐゴシック" panose="020B0600070205080204" pitchFamily="34" charset="-128"/>
            </a:endParaRPr>
          </a:p>
        </p:txBody>
      </p:sp>
      <p:sp>
        <p:nvSpPr>
          <p:cNvPr id="34" name="TextBox 9"/>
          <p:cNvSpPr txBox="1">
            <a:spLocks noChangeArrowheads="1"/>
          </p:cNvSpPr>
          <p:nvPr/>
        </p:nvSpPr>
        <p:spPr bwMode="auto">
          <a:xfrm rot="1869608">
            <a:off x="340769" y="2443866"/>
            <a:ext cx="2247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5613" eaLnBrk="0" fontAlgn="base" hangingPunct="0">
              <a:spcBef>
                <a:spcPct val="0"/>
              </a:spcBef>
              <a:spcAft>
                <a:spcPct val="0"/>
              </a:spcAft>
            </a:pPr>
            <a:r>
              <a:rPr lang="en-US" altLang="en-US" sz="2400" dirty="0" smtClean="0">
                <a:solidFill>
                  <a:srgbClr val="B5BF00"/>
                </a:solidFill>
                <a:latin typeface="Arial" panose="020B0604020202020204" pitchFamily="34" charset="0"/>
                <a:ea typeface="ＭＳ Ｐゴシック" panose="020B0600070205080204" pitchFamily="34" charset="-128"/>
              </a:rPr>
              <a:t>Land Use</a:t>
            </a:r>
            <a:endParaRPr lang="en-US" altLang="en-US" sz="2400" dirty="0">
              <a:solidFill>
                <a:srgbClr val="B5BF00"/>
              </a:solidFill>
              <a:latin typeface="Arial" panose="020B0604020202020204" pitchFamily="34" charset="0"/>
              <a:ea typeface="ＭＳ Ｐゴシック" panose="020B0600070205080204" pitchFamily="34" charset="-128"/>
            </a:endParaRPr>
          </a:p>
        </p:txBody>
      </p:sp>
      <p:sp>
        <p:nvSpPr>
          <p:cNvPr id="35" name="TextBox 13"/>
          <p:cNvSpPr txBox="1">
            <a:spLocks noChangeArrowheads="1"/>
          </p:cNvSpPr>
          <p:nvPr/>
        </p:nvSpPr>
        <p:spPr bwMode="auto">
          <a:xfrm rot="240497">
            <a:off x="3422548" y="1926112"/>
            <a:ext cx="8842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5613" eaLnBrk="0" fontAlgn="base" hangingPunct="0">
              <a:spcBef>
                <a:spcPct val="0"/>
              </a:spcBef>
              <a:spcAft>
                <a:spcPct val="0"/>
              </a:spcAft>
            </a:pPr>
            <a:r>
              <a:rPr lang="en-US" altLang="en-US" sz="1600" dirty="0" smtClean="0">
                <a:solidFill>
                  <a:srgbClr val="B5BF00"/>
                </a:solidFill>
                <a:latin typeface="Arial" panose="020B0604020202020204" pitchFamily="34" charset="0"/>
                <a:ea typeface="ＭＳ Ｐゴシック" panose="020B0600070205080204" pitchFamily="34" charset="-128"/>
              </a:rPr>
              <a:t>Health</a:t>
            </a:r>
            <a:endParaRPr lang="en-US" altLang="en-US" sz="1600" dirty="0">
              <a:solidFill>
                <a:srgbClr val="B5BF00"/>
              </a:solidFill>
              <a:latin typeface="Arial" panose="020B0604020202020204" pitchFamily="34" charset="0"/>
              <a:ea typeface="ＭＳ Ｐゴシック" panose="020B0600070205080204" pitchFamily="34" charset="-128"/>
            </a:endParaRPr>
          </a:p>
        </p:txBody>
      </p:sp>
      <p:sp>
        <p:nvSpPr>
          <p:cNvPr id="18" name="Footer Placeholder 2"/>
          <p:cNvSpPr>
            <a:spLocks noGrp="1"/>
          </p:cNvSpPr>
          <p:nvPr>
            <p:ph type="ftr" sz="quarter" idx="10"/>
          </p:nvPr>
        </p:nvSpPr>
        <p:spPr>
          <a:xfrm>
            <a:off x="838199" y="6193363"/>
            <a:ext cx="8509001" cy="365125"/>
          </a:xfrm>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Hennepin County Community Works, </a:t>
            </a:r>
            <a:r>
              <a:rPr lang="en-US" dirty="0" smtClean="0">
                <a:latin typeface="Segoe UI" panose="020B0502040204020203" pitchFamily="34" charset="0"/>
                <a:ea typeface="Segoe UI" panose="020B0502040204020203" pitchFamily="34" charset="0"/>
                <a:cs typeface="Segoe UI" panose="020B0502040204020203" pitchFamily="34" charset="0"/>
              </a:rPr>
              <a:t>November 09, </a:t>
            </a:r>
            <a:r>
              <a:rPr lang="en-US" dirty="0">
                <a:latin typeface="Segoe UI" panose="020B0502040204020203" pitchFamily="34" charset="0"/>
                <a:ea typeface="Segoe UI" panose="020B0502040204020203" pitchFamily="34" charset="0"/>
                <a:cs typeface="Segoe UI" panose="020B0502040204020203" pitchFamily="34" charset="0"/>
              </a:rPr>
              <a:t>2017 </a:t>
            </a:r>
            <a:r>
              <a:rPr lang="ar-AE" dirty="0">
                <a:latin typeface="Segoe UI" panose="020B0502040204020203" pitchFamily="34" charset="0"/>
                <a:ea typeface="Segoe UI" panose="020B0502040204020203" pitchFamily="34" charset="0"/>
                <a:cs typeface="Segoe UI" panose="020B0502040204020203" pitchFamily="34" charset="0"/>
              </a:rPr>
              <a:t>ﺍ</a:t>
            </a:r>
            <a:r>
              <a:rPr lang="en-US" dirty="0">
                <a:latin typeface="Segoe UI" panose="020B0502040204020203" pitchFamily="34" charset="0"/>
                <a:ea typeface="Segoe UI" panose="020B0502040204020203" pitchFamily="34" charset="0"/>
                <a:cs typeface="Segoe UI" panose="020B0502040204020203" pitchFamily="34" charset="0"/>
              </a:rPr>
              <a:t> Slide </a:t>
            </a:r>
            <a:fld id="{E16E65F3-9626-43AF-B8CB-BBE0846E2593}" type="slidenum">
              <a:rPr lang="en-US" smtClean="0">
                <a:latin typeface="Segoe UI" panose="020B0502040204020203" pitchFamily="34" charset="0"/>
                <a:ea typeface="Segoe UI" panose="020B0502040204020203" pitchFamily="34" charset="0"/>
                <a:cs typeface="Segoe UI" panose="020B0502040204020203" pitchFamily="34" charset="0"/>
              </a:rPr>
              <a:t>15</a:t>
            </a:fld>
            <a:endParaRPr lang="en-US"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0780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2"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5" grpId="2"/>
      <p:bldP spid="29" grpId="0"/>
      <p:bldP spid="30" grpId="0"/>
      <p:bldP spid="31" grpId="0"/>
      <p:bldP spid="32" grpId="0"/>
      <p:bldP spid="33"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Osseo: a local draft plan update example</a:t>
            </a:r>
            <a:endParaRPr lang="en-US" dirty="0"/>
          </a:p>
        </p:txBody>
      </p:sp>
      <p:sp>
        <p:nvSpPr>
          <p:cNvPr id="30" name="Content Placeholder 29"/>
          <p:cNvSpPr>
            <a:spLocks noGrp="1"/>
          </p:cNvSpPr>
          <p:nvPr>
            <p:ph sz="quarter" idx="11"/>
          </p:nvPr>
        </p:nvSpPr>
        <p:spPr/>
        <p:txBody>
          <a:bodyPr/>
          <a:lstStyle/>
          <a:p>
            <a:r>
              <a:rPr lang="en-US" dirty="0" smtClean="0"/>
              <a:t>Draft Osseo plan is already complete!</a:t>
            </a:r>
          </a:p>
          <a:p>
            <a:r>
              <a:rPr lang="en-US" dirty="0" smtClean="0"/>
              <a:t>Planning &amp; health section + health woven throughout </a:t>
            </a:r>
          </a:p>
          <a:p>
            <a:r>
              <a:rPr lang="en-US" dirty="0"/>
              <a:t>F</a:t>
            </a:r>
            <a:r>
              <a:rPr lang="en-US" dirty="0" smtClean="0"/>
              <a:t>ocuses </a:t>
            </a:r>
            <a:r>
              <a:rPr lang="en-US" dirty="0"/>
              <a:t>on health as wellbeing </a:t>
            </a:r>
            <a:r>
              <a:rPr lang="en-US" dirty="0" smtClean="0"/>
              <a:t>- WHO definition of health</a:t>
            </a:r>
          </a:p>
          <a:p>
            <a:r>
              <a:rPr lang="en-US" dirty="0" smtClean="0"/>
              <a:t>Discusses the determinants of health </a:t>
            </a:r>
            <a:endParaRPr lang="en-US" dirty="0"/>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9189" y="5950357"/>
            <a:ext cx="1472983" cy="608131"/>
          </a:xfrm>
          <a:prstGeom prst="rect">
            <a:avLst/>
          </a:prstGeom>
        </p:spPr>
      </p:pic>
      <p:sp>
        <p:nvSpPr>
          <p:cNvPr id="32" name="Footer Placeholder 2"/>
          <p:cNvSpPr>
            <a:spLocks noGrp="1"/>
          </p:cNvSpPr>
          <p:nvPr>
            <p:ph type="ftr" sz="quarter" idx="10"/>
          </p:nvPr>
        </p:nvSpPr>
        <p:spPr>
          <a:xfrm>
            <a:off x="838199" y="6193363"/>
            <a:ext cx="8509001" cy="365125"/>
          </a:xfrm>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Hennepin County Community Works, </a:t>
            </a:r>
            <a:r>
              <a:rPr lang="en-US" dirty="0" smtClean="0">
                <a:latin typeface="Segoe UI" panose="020B0502040204020203" pitchFamily="34" charset="0"/>
                <a:ea typeface="Segoe UI" panose="020B0502040204020203" pitchFamily="34" charset="0"/>
                <a:cs typeface="Segoe UI" panose="020B0502040204020203" pitchFamily="34" charset="0"/>
              </a:rPr>
              <a:t>November 09, </a:t>
            </a:r>
            <a:r>
              <a:rPr lang="en-US" dirty="0">
                <a:latin typeface="Segoe UI" panose="020B0502040204020203" pitchFamily="34" charset="0"/>
                <a:ea typeface="Segoe UI" panose="020B0502040204020203" pitchFamily="34" charset="0"/>
                <a:cs typeface="Segoe UI" panose="020B0502040204020203" pitchFamily="34" charset="0"/>
              </a:rPr>
              <a:t>2017 </a:t>
            </a:r>
            <a:r>
              <a:rPr lang="ar-AE" dirty="0">
                <a:latin typeface="Segoe UI" panose="020B0502040204020203" pitchFamily="34" charset="0"/>
                <a:ea typeface="Segoe UI" panose="020B0502040204020203" pitchFamily="34" charset="0"/>
                <a:cs typeface="Segoe UI" panose="020B0502040204020203" pitchFamily="34" charset="0"/>
              </a:rPr>
              <a:t>ﺍ</a:t>
            </a:r>
            <a:r>
              <a:rPr lang="en-US" dirty="0">
                <a:latin typeface="Segoe UI" panose="020B0502040204020203" pitchFamily="34" charset="0"/>
                <a:ea typeface="Segoe UI" panose="020B0502040204020203" pitchFamily="34" charset="0"/>
                <a:cs typeface="Segoe UI" panose="020B0502040204020203" pitchFamily="34" charset="0"/>
              </a:rPr>
              <a:t> Slide </a:t>
            </a:r>
            <a:fld id="{665948A1-0FE9-42F4-81DA-B5BE53022451}" type="slidenum">
              <a:rPr lang="en-US" smtClean="0">
                <a:latin typeface="Segoe UI" panose="020B0502040204020203" pitchFamily="34" charset="0"/>
                <a:ea typeface="Segoe UI" panose="020B0502040204020203" pitchFamily="34" charset="0"/>
                <a:cs typeface="Segoe UI" panose="020B0502040204020203" pitchFamily="34" charset="0"/>
              </a:rPr>
              <a:t>16</a:t>
            </a:fld>
            <a:endParaRPr lang="en-US"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33885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9"/>
          <p:cNvSpPr>
            <a:spLocks noGrp="1"/>
          </p:cNvSpPr>
          <p:nvPr>
            <p:ph sz="quarter" idx="4294967295"/>
          </p:nvPr>
        </p:nvSpPr>
        <p:spPr>
          <a:xfrm>
            <a:off x="926432" y="1838325"/>
            <a:ext cx="1971004" cy="3776663"/>
          </a:xfrm>
        </p:spPr>
        <p:txBody>
          <a:bodyPr/>
          <a:lstStyle/>
          <a:p>
            <a:pPr marL="0" indent="0">
              <a:buNone/>
            </a:pPr>
            <a:r>
              <a:rPr lang="en-US" dirty="0"/>
              <a:t>Five </a:t>
            </a:r>
            <a:r>
              <a:rPr lang="en-US" dirty="0" smtClean="0"/>
              <a:t>health</a:t>
            </a:r>
            <a:r>
              <a:rPr lang="en-US" dirty="0"/>
              <a:t> </a:t>
            </a:r>
            <a:r>
              <a:rPr lang="en-US" dirty="0" smtClean="0"/>
              <a:t>themes identified:</a:t>
            </a:r>
            <a:endParaRPr lang="en-US" dirty="0"/>
          </a:p>
        </p:txBody>
      </p:sp>
      <p:sp>
        <p:nvSpPr>
          <p:cNvPr id="4" name="Title 3"/>
          <p:cNvSpPr>
            <a:spLocks noGrp="1"/>
          </p:cNvSpPr>
          <p:nvPr>
            <p:ph type="title"/>
          </p:nvPr>
        </p:nvSpPr>
        <p:spPr/>
        <p:txBody>
          <a:bodyPr/>
          <a:lstStyle/>
          <a:p>
            <a:r>
              <a:rPr lang="en-US" dirty="0"/>
              <a:t>Osseo: a local draft plan update example</a:t>
            </a:r>
          </a:p>
        </p:txBody>
      </p:sp>
      <p:pic>
        <p:nvPicPr>
          <p:cNvPr id="23" name="Content Placeholder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432" y="1512739"/>
            <a:ext cx="8069132" cy="4538886"/>
          </a:xfrm>
          <a:prstGeom prst="rect">
            <a:avLst/>
          </a:prstGeom>
        </p:spPr>
      </p:pic>
      <p:sp>
        <p:nvSpPr>
          <p:cNvPr id="25" name="Content Placeholder 29"/>
          <p:cNvSpPr txBox="1">
            <a:spLocks/>
          </p:cNvSpPr>
          <p:nvPr/>
        </p:nvSpPr>
        <p:spPr>
          <a:xfrm>
            <a:off x="9257906" y="2462395"/>
            <a:ext cx="1971004" cy="377666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smtClean="0"/>
              <a:t>Five health themes identified</a:t>
            </a:r>
            <a:endParaRPr lang="en-US" dirty="0"/>
          </a:p>
        </p:txBody>
      </p: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9189" y="5950357"/>
            <a:ext cx="1472983" cy="608131"/>
          </a:xfrm>
          <a:prstGeom prst="rect">
            <a:avLst/>
          </a:prstGeom>
        </p:spPr>
      </p:pic>
      <p:sp>
        <p:nvSpPr>
          <p:cNvPr id="31" name="Footer Placeholder 2"/>
          <p:cNvSpPr>
            <a:spLocks noGrp="1"/>
          </p:cNvSpPr>
          <p:nvPr>
            <p:ph type="ftr" sz="quarter" idx="10"/>
          </p:nvPr>
        </p:nvSpPr>
        <p:spPr>
          <a:xfrm>
            <a:off x="838199" y="6193363"/>
            <a:ext cx="8509001" cy="365125"/>
          </a:xfrm>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Hennepin County Community Works, </a:t>
            </a:r>
            <a:r>
              <a:rPr lang="en-US" dirty="0" smtClean="0">
                <a:latin typeface="Segoe UI" panose="020B0502040204020203" pitchFamily="34" charset="0"/>
                <a:ea typeface="Segoe UI" panose="020B0502040204020203" pitchFamily="34" charset="0"/>
                <a:cs typeface="Segoe UI" panose="020B0502040204020203" pitchFamily="34" charset="0"/>
              </a:rPr>
              <a:t>November 09, </a:t>
            </a:r>
            <a:r>
              <a:rPr lang="en-US" dirty="0">
                <a:latin typeface="Segoe UI" panose="020B0502040204020203" pitchFamily="34" charset="0"/>
                <a:ea typeface="Segoe UI" panose="020B0502040204020203" pitchFamily="34" charset="0"/>
                <a:cs typeface="Segoe UI" panose="020B0502040204020203" pitchFamily="34" charset="0"/>
              </a:rPr>
              <a:t>2017 </a:t>
            </a:r>
            <a:r>
              <a:rPr lang="ar-AE" dirty="0">
                <a:latin typeface="Segoe UI" panose="020B0502040204020203" pitchFamily="34" charset="0"/>
                <a:ea typeface="Segoe UI" panose="020B0502040204020203" pitchFamily="34" charset="0"/>
                <a:cs typeface="Segoe UI" panose="020B0502040204020203" pitchFamily="34" charset="0"/>
              </a:rPr>
              <a:t>ﺍ</a:t>
            </a:r>
            <a:r>
              <a:rPr lang="en-US" dirty="0">
                <a:latin typeface="Segoe UI" panose="020B0502040204020203" pitchFamily="34" charset="0"/>
                <a:ea typeface="Segoe UI" panose="020B0502040204020203" pitchFamily="34" charset="0"/>
                <a:cs typeface="Segoe UI" panose="020B0502040204020203" pitchFamily="34" charset="0"/>
              </a:rPr>
              <a:t> Slide </a:t>
            </a:r>
            <a:fld id="{C0D7EFF2-6A3A-44A8-B120-9255F140BDCC}" type="slidenum">
              <a:rPr lang="en-US" smtClean="0">
                <a:latin typeface="Segoe UI" panose="020B0502040204020203" pitchFamily="34" charset="0"/>
                <a:ea typeface="Segoe UI" panose="020B0502040204020203" pitchFamily="34" charset="0"/>
                <a:cs typeface="Segoe UI" panose="020B0502040204020203" pitchFamily="34" charset="0"/>
              </a:rPr>
              <a:t>17</a:t>
            </a:fld>
            <a:endParaRPr lang="en-US"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24504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Osseo: a local draft plan update example</a:t>
            </a:r>
          </a:p>
        </p:txBody>
      </p:sp>
      <p:sp>
        <p:nvSpPr>
          <p:cNvPr id="25" name="Content Placeholder 29"/>
          <p:cNvSpPr txBox="1">
            <a:spLocks/>
          </p:cNvSpPr>
          <p:nvPr/>
        </p:nvSpPr>
        <p:spPr>
          <a:xfrm>
            <a:off x="8214470" y="1672355"/>
            <a:ext cx="2720708" cy="37766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dirty="0" smtClean="0"/>
              <a:t>Plan Chapters:</a:t>
            </a:r>
          </a:p>
          <a:p>
            <a:r>
              <a:rPr lang="en-US" sz="2400" dirty="0" smtClean="0"/>
              <a:t>Articulate relationship to health </a:t>
            </a:r>
          </a:p>
          <a:p>
            <a:r>
              <a:rPr lang="en-US" sz="2400" dirty="0" smtClean="0"/>
              <a:t>Call out </a:t>
            </a:r>
            <a:br>
              <a:rPr lang="en-US" sz="2400" dirty="0" smtClean="0"/>
            </a:br>
            <a:r>
              <a:rPr lang="en-US" sz="2400" dirty="0" smtClean="0"/>
              <a:t>health-related strategies by theme</a:t>
            </a:r>
          </a:p>
          <a:p>
            <a:r>
              <a:rPr lang="en-US" sz="2200" u="sng" dirty="0">
                <a:hlinkClick r:id="rId3"/>
              </a:rPr>
              <a:t>www.discoverosseo.com/comp-plan</a:t>
            </a:r>
            <a:r>
              <a:rPr lang="en-US" sz="2200" dirty="0"/>
              <a:t> </a:t>
            </a:r>
            <a:r>
              <a:rPr lang="en-US" sz="2400" dirty="0" smtClean="0"/>
              <a:t> </a:t>
            </a:r>
          </a:p>
          <a:p>
            <a:pPr marL="0" indent="0">
              <a:buFont typeface="Arial"/>
              <a:buNone/>
            </a:pPr>
            <a:endParaRPr lang="en-US" sz="2400" dirty="0"/>
          </a:p>
        </p:txBody>
      </p:sp>
      <p:pic>
        <p:nvPicPr>
          <p:cNvPr id="9" name="Content Placeholder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734" y="1650839"/>
            <a:ext cx="3205163" cy="4146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0353" y="1670502"/>
            <a:ext cx="3205495" cy="41470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9189" y="5950357"/>
            <a:ext cx="1472983" cy="608131"/>
          </a:xfrm>
          <a:prstGeom prst="rect">
            <a:avLst/>
          </a:prstGeom>
        </p:spPr>
      </p:pic>
      <p:sp>
        <p:nvSpPr>
          <p:cNvPr id="16" name="Footer Placeholder 2"/>
          <p:cNvSpPr>
            <a:spLocks noGrp="1"/>
          </p:cNvSpPr>
          <p:nvPr>
            <p:ph type="ftr" sz="quarter" idx="10"/>
          </p:nvPr>
        </p:nvSpPr>
        <p:spPr>
          <a:xfrm>
            <a:off x="838199" y="6193363"/>
            <a:ext cx="8509001" cy="365125"/>
          </a:xfrm>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Hennepin County Community Works, </a:t>
            </a:r>
            <a:r>
              <a:rPr lang="en-US" dirty="0" smtClean="0">
                <a:latin typeface="Segoe UI" panose="020B0502040204020203" pitchFamily="34" charset="0"/>
                <a:ea typeface="Segoe UI" panose="020B0502040204020203" pitchFamily="34" charset="0"/>
                <a:cs typeface="Segoe UI" panose="020B0502040204020203" pitchFamily="34" charset="0"/>
              </a:rPr>
              <a:t>November 09, </a:t>
            </a:r>
            <a:r>
              <a:rPr lang="en-US" dirty="0">
                <a:latin typeface="Segoe UI" panose="020B0502040204020203" pitchFamily="34" charset="0"/>
                <a:ea typeface="Segoe UI" panose="020B0502040204020203" pitchFamily="34" charset="0"/>
                <a:cs typeface="Segoe UI" panose="020B0502040204020203" pitchFamily="34" charset="0"/>
              </a:rPr>
              <a:t>2017 </a:t>
            </a:r>
            <a:r>
              <a:rPr lang="ar-AE" dirty="0">
                <a:latin typeface="Segoe UI" panose="020B0502040204020203" pitchFamily="34" charset="0"/>
                <a:ea typeface="Segoe UI" panose="020B0502040204020203" pitchFamily="34" charset="0"/>
                <a:cs typeface="Segoe UI" panose="020B0502040204020203" pitchFamily="34" charset="0"/>
              </a:rPr>
              <a:t>ﺍ</a:t>
            </a:r>
            <a:r>
              <a:rPr lang="en-US" dirty="0">
                <a:latin typeface="Segoe UI" panose="020B0502040204020203" pitchFamily="34" charset="0"/>
                <a:ea typeface="Segoe UI" panose="020B0502040204020203" pitchFamily="34" charset="0"/>
                <a:cs typeface="Segoe UI" panose="020B0502040204020203" pitchFamily="34" charset="0"/>
              </a:rPr>
              <a:t> Slide </a:t>
            </a:r>
            <a:fld id="{4B43EFC7-BB6E-4767-A205-0531C3846777}" type="slidenum">
              <a:rPr lang="en-US" smtClean="0">
                <a:latin typeface="Segoe UI" panose="020B0502040204020203" pitchFamily="34" charset="0"/>
                <a:ea typeface="Segoe UI" panose="020B0502040204020203" pitchFamily="34" charset="0"/>
                <a:cs typeface="Segoe UI" panose="020B0502040204020203" pitchFamily="34" charset="0"/>
              </a:rPr>
              <a:t>18</a:t>
            </a:fld>
            <a:endParaRPr lang="en-US" dirty="0">
              <a:latin typeface="Segoe UI" panose="020B0502040204020203" pitchFamily="34" charset="0"/>
              <a:ea typeface="Segoe UI" panose="020B0502040204020203" pitchFamily="34" charset="0"/>
              <a:cs typeface="Segoe UI" panose="020B0502040204020203" pitchFamily="34" charset="0"/>
            </a:endParaRPr>
          </a:p>
        </p:txBody>
      </p:sp>
      <p:grpSp>
        <p:nvGrpSpPr>
          <p:cNvPr id="18" name="Group 17"/>
          <p:cNvGrpSpPr/>
          <p:nvPr/>
        </p:nvGrpSpPr>
        <p:grpSpPr>
          <a:xfrm>
            <a:off x="3233395" y="1417506"/>
            <a:ext cx="1180730" cy="1101730"/>
            <a:chOff x="3233395" y="1417506"/>
            <a:chExt cx="1180730" cy="1101730"/>
          </a:xfrm>
        </p:grpSpPr>
        <p:sp>
          <p:nvSpPr>
            <p:cNvPr id="13" name="Oval 12"/>
            <p:cNvSpPr/>
            <p:nvPr/>
          </p:nvSpPr>
          <p:spPr>
            <a:xfrm>
              <a:off x="3233395" y="1782390"/>
              <a:ext cx="1180730" cy="736846"/>
            </a:xfrm>
            <a:prstGeom prst="ellipse">
              <a:avLst/>
            </a:prstGeom>
            <a:solidFill>
              <a:srgbClr val="9FCC3B">
                <a:alpha val="27059"/>
              </a:srgb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3823760" y="1417506"/>
              <a:ext cx="0" cy="370840"/>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4528039" y="2265828"/>
            <a:ext cx="992556" cy="990254"/>
            <a:chOff x="4528039" y="2265828"/>
            <a:chExt cx="992556" cy="990254"/>
          </a:xfrm>
        </p:grpSpPr>
        <p:sp>
          <p:nvSpPr>
            <p:cNvPr id="19" name="Oval 18"/>
            <p:cNvSpPr/>
            <p:nvPr/>
          </p:nvSpPr>
          <p:spPr>
            <a:xfrm>
              <a:off x="4528039" y="2636668"/>
              <a:ext cx="992556" cy="619414"/>
            </a:xfrm>
            <a:prstGeom prst="ellipse">
              <a:avLst/>
            </a:prstGeom>
            <a:solidFill>
              <a:srgbClr val="9FCC3B">
                <a:alpha val="27059"/>
              </a:srgb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5024317" y="2265828"/>
              <a:ext cx="0" cy="370840"/>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3015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Healthy comprehensive plans checklist</a:t>
            </a:r>
            <a:endParaRPr lang="en-US" dirty="0"/>
          </a:p>
        </p:txBody>
      </p:sp>
      <p:sp>
        <p:nvSpPr>
          <p:cNvPr id="4" name="Footer Placeholder 2"/>
          <p:cNvSpPr>
            <a:spLocks noGrp="1"/>
          </p:cNvSpPr>
          <p:nvPr>
            <p:ph type="ftr" sz="quarter" idx="10"/>
          </p:nvPr>
        </p:nvSpPr>
        <p:spPr>
          <a:xfrm>
            <a:off x="838199" y="6193363"/>
            <a:ext cx="8509001" cy="365125"/>
          </a:xfrm>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Hennepin County Community Works, </a:t>
            </a:r>
            <a:r>
              <a:rPr lang="en-US" dirty="0" smtClean="0">
                <a:latin typeface="Segoe UI" panose="020B0502040204020203" pitchFamily="34" charset="0"/>
                <a:ea typeface="Segoe UI" panose="020B0502040204020203" pitchFamily="34" charset="0"/>
                <a:cs typeface="Segoe UI" panose="020B0502040204020203" pitchFamily="34" charset="0"/>
              </a:rPr>
              <a:t>November 09, </a:t>
            </a:r>
            <a:r>
              <a:rPr lang="en-US" dirty="0">
                <a:latin typeface="Segoe UI" panose="020B0502040204020203" pitchFamily="34" charset="0"/>
                <a:ea typeface="Segoe UI" panose="020B0502040204020203" pitchFamily="34" charset="0"/>
                <a:cs typeface="Segoe UI" panose="020B0502040204020203" pitchFamily="34" charset="0"/>
              </a:rPr>
              <a:t>2017 </a:t>
            </a:r>
            <a:r>
              <a:rPr lang="ar-AE" dirty="0">
                <a:latin typeface="Segoe UI" panose="020B0502040204020203" pitchFamily="34" charset="0"/>
                <a:ea typeface="Segoe UI" panose="020B0502040204020203" pitchFamily="34" charset="0"/>
                <a:cs typeface="Segoe UI" panose="020B0502040204020203" pitchFamily="34" charset="0"/>
              </a:rPr>
              <a:t>ﺍ</a:t>
            </a:r>
            <a:r>
              <a:rPr lang="en-US" dirty="0">
                <a:latin typeface="Segoe UI" panose="020B0502040204020203" pitchFamily="34" charset="0"/>
                <a:ea typeface="Segoe UI" panose="020B0502040204020203" pitchFamily="34" charset="0"/>
                <a:cs typeface="Segoe UI" panose="020B0502040204020203" pitchFamily="34" charset="0"/>
              </a:rPr>
              <a:t> Slide </a:t>
            </a:r>
            <a:fld id="{FF28E125-88D7-479E-A1EA-DC172C4886DC}" type="slidenum">
              <a:rPr lang="en-US" smtClean="0">
                <a:latin typeface="Segoe UI" panose="020B0502040204020203" pitchFamily="34" charset="0"/>
                <a:ea typeface="Segoe UI" panose="020B0502040204020203" pitchFamily="34" charset="0"/>
                <a:cs typeface="Segoe UI" panose="020B0502040204020203" pitchFamily="34" charset="0"/>
              </a:rPr>
              <a:t>19</a:t>
            </a:fld>
            <a:endParaRPr lang="en-US"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326078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Communities &amp; </a:t>
            </a:r>
            <a:r>
              <a:rPr lang="en-US" dirty="0" smtClean="0"/>
              <a:t>health are connected</a:t>
            </a:r>
            <a:endParaRPr lang="en-US" dirty="0"/>
          </a:p>
        </p:txBody>
      </p:sp>
      <p:sp>
        <p:nvSpPr>
          <p:cNvPr id="6" name="Content Placeholder 5"/>
          <p:cNvSpPr>
            <a:spLocks noGrp="1"/>
          </p:cNvSpPr>
          <p:nvPr>
            <p:ph sz="quarter" idx="11"/>
          </p:nvPr>
        </p:nvSpPr>
        <p:spPr>
          <a:xfrm>
            <a:off x="838200" y="1838325"/>
            <a:ext cx="5343525" cy="3777167"/>
          </a:xfrm>
        </p:spPr>
        <p:txBody>
          <a:bodyPr>
            <a:normAutofit/>
          </a:bodyPr>
          <a:lstStyle/>
          <a:p>
            <a:pPr>
              <a:lnSpc>
                <a:spcPct val="110000"/>
              </a:lnSpc>
              <a:spcBef>
                <a:spcPts val="1800"/>
              </a:spcBef>
              <a:spcAft>
                <a:spcPts val="600"/>
              </a:spcAft>
              <a:tabLst>
                <a:tab pos="234950" algn="l"/>
              </a:tabLst>
              <a:defRPr/>
            </a:pPr>
            <a:r>
              <a:rPr lang="en-US" dirty="0"/>
              <a:t>The physical and mental health of individuals is strongly influenced by their </a:t>
            </a:r>
            <a:r>
              <a:rPr lang="en-US" b="1" dirty="0" smtClean="0">
                <a:solidFill>
                  <a:schemeClr val="accent2"/>
                </a:solidFill>
              </a:rPr>
              <a:t>environments</a:t>
            </a:r>
            <a:endParaRPr lang="en-US" b="1" dirty="0">
              <a:solidFill>
                <a:schemeClr val="accent2"/>
              </a:solidFill>
            </a:endParaRPr>
          </a:p>
          <a:p>
            <a:pPr marL="685800" lvl="2">
              <a:spcAft>
                <a:spcPts val="600"/>
              </a:spcAft>
              <a:buFont typeface="Segoe UI" panose="020B0502040204020203" pitchFamily="34" charset="0"/>
              <a:buChar char="‐"/>
              <a:defRPr/>
            </a:pPr>
            <a:r>
              <a:rPr lang="en-US" sz="2800" dirty="0"/>
              <a:t>Similarly, the health and vitality of a </a:t>
            </a:r>
            <a:r>
              <a:rPr lang="en-US" sz="2800" dirty="0" smtClean="0"/>
              <a:t>community </a:t>
            </a:r>
            <a:r>
              <a:rPr lang="en-US" sz="2800" dirty="0"/>
              <a:t>depends on </a:t>
            </a:r>
            <a:r>
              <a:rPr lang="en-US" sz="2800" dirty="0" smtClean="0"/>
              <a:t>its </a:t>
            </a:r>
            <a:r>
              <a:rPr lang="en-US" sz="2800" dirty="0"/>
              <a:t>people </a:t>
            </a:r>
          </a:p>
          <a:p>
            <a:endParaRPr lang="en-US" dirty="0"/>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6777872" y="1997476"/>
            <a:ext cx="3993451" cy="3077553"/>
          </a:xfrm>
          <a:prstGeom prst="rect">
            <a:avLst/>
          </a:prstGeom>
        </p:spPr>
      </p:pic>
      <p:sp>
        <p:nvSpPr>
          <p:cNvPr id="10" name="Footer Placeholder 2"/>
          <p:cNvSpPr>
            <a:spLocks noGrp="1"/>
          </p:cNvSpPr>
          <p:nvPr>
            <p:ph type="ftr" sz="quarter" idx="10"/>
          </p:nvPr>
        </p:nvSpPr>
        <p:spPr>
          <a:xfrm>
            <a:off x="838199" y="6193363"/>
            <a:ext cx="8509001" cy="365125"/>
          </a:xfrm>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Hennepin County Community Works, </a:t>
            </a:r>
            <a:r>
              <a:rPr lang="en-US" dirty="0" smtClean="0">
                <a:latin typeface="Segoe UI" panose="020B0502040204020203" pitchFamily="34" charset="0"/>
                <a:ea typeface="Segoe UI" panose="020B0502040204020203" pitchFamily="34" charset="0"/>
                <a:cs typeface="Segoe UI" panose="020B0502040204020203" pitchFamily="34" charset="0"/>
              </a:rPr>
              <a:t>November 09, </a:t>
            </a:r>
            <a:r>
              <a:rPr lang="en-US" dirty="0">
                <a:latin typeface="Segoe UI" panose="020B0502040204020203" pitchFamily="34" charset="0"/>
                <a:ea typeface="Segoe UI" panose="020B0502040204020203" pitchFamily="34" charset="0"/>
                <a:cs typeface="Segoe UI" panose="020B0502040204020203" pitchFamily="34" charset="0"/>
              </a:rPr>
              <a:t>2017 </a:t>
            </a:r>
            <a:r>
              <a:rPr lang="ar-AE" dirty="0">
                <a:latin typeface="Segoe UI" panose="020B0502040204020203" pitchFamily="34" charset="0"/>
                <a:ea typeface="Segoe UI" panose="020B0502040204020203" pitchFamily="34" charset="0"/>
                <a:cs typeface="Segoe UI" panose="020B0502040204020203" pitchFamily="34" charset="0"/>
              </a:rPr>
              <a:t>ﺍ</a:t>
            </a:r>
            <a:r>
              <a:rPr lang="en-US" dirty="0">
                <a:latin typeface="Segoe UI" panose="020B0502040204020203" pitchFamily="34" charset="0"/>
                <a:ea typeface="Segoe UI" panose="020B0502040204020203" pitchFamily="34" charset="0"/>
                <a:cs typeface="Segoe UI" panose="020B0502040204020203" pitchFamily="34" charset="0"/>
              </a:rPr>
              <a:t> Slide </a:t>
            </a:r>
            <a:fld id="{62A0BAEC-9BA5-46B6-9FA3-968CF52E0013}" type="slidenum">
              <a:rPr lang="en-US" smtClean="0">
                <a:latin typeface="Segoe UI" panose="020B0502040204020203" pitchFamily="34" charset="0"/>
                <a:ea typeface="Segoe UI" panose="020B0502040204020203" pitchFamily="34" charset="0"/>
                <a:cs typeface="Segoe UI" panose="020B0502040204020203" pitchFamily="34" charset="0"/>
              </a:rPr>
              <a:t>2</a:t>
            </a:fld>
            <a:endParaRPr lang="en-US"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255797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Healthy Comprehensive Planning Checklist </a:t>
            </a:r>
            <a:endParaRPr lang="en-US" dirty="0"/>
          </a:p>
        </p:txBody>
      </p:sp>
      <p:sp>
        <p:nvSpPr>
          <p:cNvPr id="3" name="Text Placeholder 2"/>
          <p:cNvSpPr>
            <a:spLocks noGrp="1"/>
          </p:cNvSpPr>
          <p:nvPr>
            <p:ph sz="quarter" idx="11"/>
          </p:nvPr>
        </p:nvSpPr>
        <p:spPr>
          <a:xfrm>
            <a:off x="3613213" y="1838325"/>
            <a:ext cx="7740586" cy="4180338"/>
          </a:xfrm>
        </p:spPr>
        <p:txBody>
          <a:bodyPr>
            <a:normAutofit fontScale="77500" lnSpcReduction="20000"/>
          </a:bodyPr>
          <a:lstStyle/>
          <a:p>
            <a:pPr>
              <a:lnSpc>
                <a:spcPct val="110000"/>
              </a:lnSpc>
            </a:pPr>
            <a:r>
              <a:rPr lang="en-US" sz="3100" dirty="0"/>
              <a:t>Developed by the Healthy Comprehensive Plans workgroup</a:t>
            </a:r>
          </a:p>
          <a:p>
            <a:pPr marL="685800" lvl="2">
              <a:lnSpc>
                <a:spcPct val="110000"/>
              </a:lnSpc>
              <a:spcAft>
                <a:spcPts val="600"/>
              </a:spcAft>
              <a:buFont typeface="Segoe UI" panose="020B0502040204020203" pitchFamily="34" charset="0"/>
              <a:buChar char="‐"/>
              <a:tabLst>
                <a:tab pos="234950" algn="l"/>
              </a:tabLst>
              <a:defRPr/>
            </a:pPr>
            <a:r>
              <a:rPr lang="en-US" sz="2700" dirty="0"/>
              <a:t>Resource group for </a:t>
            </a:r>
            <a:r>
              <a:rPr lang="en-US" sz="2700" dirty="0" smtClean="0"/>
              <a:t>city </a:t>
            </a:r>
            <a:r>
              <a:rPr lang="en-US" sz="2700" dirty="0"/>
              <a:t>&amp; county planners and health staff</a:t>
            </a:r>
          </a:p>
          <a:p>
            <a:pPr>
              <a:lnSpc>
                <a:spcPct val="90000"/>
              </a:lnSpc>
              <a:spcBef>
                <a:spcPts val="1200"/>
              </a:spcBef>
            </a:pPr>
            <a:r>
              <a:rPr lang="en-US" sz="3100" dirty="0" smtClean="0"/>
              <a:t>Checklist </a:t>
            </a:r>
            <a:r>
              <a:rPr lang="en-US" sz="3100" dirty="0"/>
              <a:t>o</a:t>
            </a:r>
            <a:r>
              <a:rPr lang="en-US" sz="3100" dirty="0" smtClean="0"/>
              <a:t>bjectives</a:t>
            </a:r>
            <a:r>
              <a:rPr lang="en-US" sz="3100" dirty="0"/>
              <a:t>:</a:t>
            </a:r>
          </a:p>
          <a:p>
            <a:pPr marL="685800" lvl="2">
              <a:lnSpc>
                <a:spcPct val="110000"/>
              </a:lnSpc>
              <a:spcAft>
                <a:spcPts val="600"/>
              </a:spcAft>
              <a:buFont typeface="Segoe UI" panose="020B0502040204020203" pitchFamily="34" charset="0"/>
              <a:buChar char="‐"/>
              <a:tabLst>
                <a:tab pos="234950" algn="l"/>
              </a:tabLst>
              <a:defRPr/>
            </a:pPr>
            <a:r>
              <a:rPr lang="en-US" sz="2700" dirty="0"/>
              <a:t>Tool for staff and others working directly on plans </a:t>
            </a:r>
          </a:p>
          <a:p>
            <a:pPr marL="685800" lvl="2">
              <a:lnSpc>
                <a:spcPct val="110000"/>
              </a:lnSpc>
              <a:spcAft>
                <a:spcPts val="600"/>
              </a:spcAft>
              <a:buFont typeface="Segoe UI" panose="020B0502040204020203" pitchFamily="34" charset="0"/>
              <a:buChar char="‐"/>
              <a:tabLst>
                <a:tab pos="234950" algn="l"/>
              </a:tabLst>
              <a:defRPr/>
            </a:pPr>
            <a:r>
              <a:rPr lang="en-US" sz="2700" dirty="0"/>
              <a:t>Address the SDOH and MN Statewide Health Improvement Partnership (SHIP) strategies</a:t>
            </a:r>
          </a:p>
          <a:p>
            <a:pPr marL="685800" lvl="2">
              <a:lnSpc>
                <a:spcPct val="110000"/>
              </a:lnSpc>
              <a:spcAft>
                <a:spcPts val="600"/>
              </a:spcAft>
              <a:buFont typeface="Segoe UI" panose="020B0502040204020203" pitchFamily="34" charset="0"/>
              <a:buChar char="‐"/>
              <a:tabLst>
                <a:tab pos="234950" algn="l"/>
              </a:tabLst>
              <a:defRPr/>
            </a:pPr>
            <a:r>
              <a:rPr lang="en-US" sz="2700" dirty="0"/>
              <a:t>Include content for all plan elements </a:t>
            </a:r>
          </a:p>
          <a:p>
            <a:pPr marL="685800" lvl="2">
              <a:lnSpc>
                <a:spcPct val="110000"/>
              </a:lnSpc>
              <a:spcAft>
                <a:spcPts val="600"/>
              </a:spcAft>
              <a:buFont typeface="Segoe UI" panose="020B0502040204020203" pitchFamily="34" charset="0"/>
              <a:buChar char="‐"/>
              <a:tabLst>
                <a:tab pos="234950" algn="l"/>
              </a:tabLst>
              <a:defRPr/>
            </a:pPr>
            <a:r>
              <a:rPr lang="en-US" sz="2700" dirty="0"/>
              <a:t>Important to include or address community engagement, equity, and health data</a:t>
            </a:r>
          </a:p>
          <a:p>
            <a:endParaRPr lang="en-US" dirty="0"/>
          </a:p>
        </p:txBody>
      </p:sp>
      <p:sp>
        <p:nvSpPr>
          <p:cNvPr id="7" name="Footer Placeholder 2"/>
          <p:cNvSpPr>
            <a:spLocks noGrp="1"/>
          </p:cNvSpPr>
          <p:nvPr>
            <p:ph type="ftr" sz="quarter" idx="10"/>
          </p:nvPr>
        </p:nvSpPr>
        <p:spPr>
          <a:xfrm>
            <a:off x="838199" y="6193363"/>
            <a:ext cx="8509001" cy="365125"/>
          </a:xfrm>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Hennepin County Community Works, </a:t>
            </a:r>
            <a:r>
              <a:rPr lang="en-US" dirty="0" smtClean="0">
                <a:latin typeface="Segoe UI" panose="020B0502040204020203" pitchFamily="34" charset="0"/>
                <a:ea typeface="Segoe UI" panose="020B0502040204020203" pitchFamily="34" charset="0"/>
                <a:cs typeface="Segoe UI" panose="020B0502040204020203" pitchFamily="34" charset="0"/>
              </a:rPr>
              <a:t>November 09, </a:t>
            </a:r>
            <a:r>
              <a:rPr lang="en-US" dirty="0">
                <a:latin typeface="Segoe UI" panose="020B0502040204020203" pitchFamily="34" charset="0"/>
                <a:ea typeface="Segoe UI" panose="020B0502040204020203" pitchFamily="34" charset="0"/>
                <a:cs typeface="Segoe UI" panose="020B0502040204020203" pitchFamily="34" charset="0"/>
              </a:rPr>
              <a:t>2017 </a:t>
            </a:r>
            <a:r>
              <a:rPr lang="ar-AE" dirty="0">
                <a:latin typeface="Segoe UI" panose="020B0502040204020203" pitchFamily="34" charset="0"/>
                <a:ea typeface="Segoe UI" panose="020B0502040204020203" pitchFamily="34" charset="0"/>
                <a:cs typeface="Segoe UI" panose="020B0502040204020203" pitchFamily="34" charset="0"/>
              </a:rPr>
              <a:t>ﺍ</a:t>
            </a:r>
            <a:r>
              <a:rPr lang="en-US" dirty="0">
                <a:latin typeface="Segoe UI" panose="020B0502040204020203" pitchFamily="34" charset="0"/>
                <a:ea typeface="Segoe UI" panose="020B0502040204020203" pitchFamily="34" charset="0"/>
                <a:cs typeface="Segoe UI" panose="020B0502040204020203" pitchFamily="34" charset="0"/>
              </a:rPr>
              <a:t> Slide </a:t>
            </a:r>
            <a:fld id="{A179D2AD-E950-4698-BC0E-08D77871BFD3}" type="slidenum">
              <a:rPr lang="en-US" smtClean="0">
                <a:latin typeface="Segoe UI" panose="020B0502040204020203" pitchFamily="34" charset="0"/>
                <a:ea typeface="Segoe UI" panose="020B0502040204020203" pitchFamily="34" charset="0"/>
                <a:cs typeface="Segoe UI" panose="020B0502040204020203" pitchFamily="34" charset="0"/>
              </a:rPr>
              <a:t>20</a:t>
            </a:fld>
            <a:endParaRPr lang="en-US" dirty="0">
              <a:latin typeface="Segoe UI" panose="020B0502040204020203" pitchFamily="34" charset="0"/>
              <a:ea typeface="Segoe UI" panose="020B0502040204020203" pitchFamily="34" charset="0"/>
              <a:cs typeface="Segoe UI" panose="020B0502040204020203"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rot="21352149">
            <a:off x="760252" y="1963956"/>
            <a:ext cx="2870661" cy="3714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7868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Healthy Comprehensive Planning Checklist </a:t>
            </a:r>
            <a:endParaRPr lang="en-US" dirty="0"/>
          </a:p>
        </p:txBody>
      </p:sp>
      <p:sp>
        <p:nvSpPr>
          <p:cNvPr id="3" name="Text Placeholder 2"/>
          <p:cNvSpPr>
            <a:spLocks noGrp="1"/>
          </p:cNvSpPr>
          <p:nvPr>
            <p:ph sz="quarter" idx="11"/>
          </p:nvPr>
        </p:nvSpPr>
        <p:spPr>
          <a:xfrm>
            <a:off x="3828287" y="1838325"/>
            <a:ext cx="7525511" cy="3777167"/>
          </a:xfrm>
        </p:spPr>
        <p:txBody>
          <a:bodyPr>
            <a:normAutofit fontScale="85000" lnSpcReduction="10000"/>
          </a:bodyPr>
          <a:lstStyle/>
          <a:p>
            <a:pPr>
              <a:lnSpc>
                <a:spcPct val="110000"/>
              </a:lnSpc>
            </a:pPr>
            <a:r>
              <a:rPr lang="en-US" sz="2400" dirty="0"/>
              <a:t>Based on several existing checklist models</a:t>
            </a:r>
          </a:p>
          <a:p>
            <a:pPr>
              <a:lnSpc>
                <a:spcPct val="110000"/>
              </a:lnSpc>
            </a:pPr>
            <a:r>
              <a:rPr lang="en-US" sz="2400" dirty="0"/>
              <a:t>Designed with the 7-County Twin Cities Metro area in mind</a:t>
            </a:r>
          </a:p>
          <a:p>
            <a:pPr marL="860425" lvl="2">
              <a:lnSpc>
                <a:spcPct val="90000"/>
              </a:lnSpc>
              <a:spcAft>
                <a:spcPts val="600"/>
              </a:spcAft>
              <a:buFont typeface="Segoe UI" panose="020B0502040204020203" pitchFamily="34" charset="0"/>
              <a:buChar char="‐"/>
              <a:defRPr/>
            </a:pPr>
            <a:r>
              <a:rPr lang="en-US" sz="2200" dirty="0"/>
              <a:t>Many portions may be more broadly applicable</a:t>
            </a:r>
          </a:p>
          <a:p>
            <a:r>
              <a:rPr lang="en-US" sz="2400" dirty="0"/>
              <a:t>Prepared by </a:t>
            </a:r>
            <a:r>
              <a:rPr lang="en-US" sz="2400" dirty="0" smtClean="0"/>
              <a:t>taskforce </a:t>
            </a:r>
            <a:r>
              <a:rPr lang="en-US" sz="2400" dirty="0"/>
              <a:t>from the workgroup</a:t>
            </a:r>
          </a:p>
          <a:p>
            <a:pPr marL="860425" lvl="2">
              <a:lnSpc>
                <a:spcPct val="110000"/>
              </a:lnSpc>
              <a:spcAft>
                <a:spcPts val="600"/>
              </a:spcAft>
              <a:buFont typeface="Segoe UI" panose="020B0502040204020203" pitchFamily="34" charset="0"/>
              <a:buChar char="‐"/>
              <a:defRPr/>
            </a:pPr>
            <a:r>
              <a:rPr lang="en-US" sz="2200" dirty="0"/>
              <a:t>MDH, Dakota Co., Hennepin Co., BCBS/Terra Soma, City of Shakopee </a:t>
            </a:r>
          </a:p>
          <a:p>
            <a:r>
              <a:rPr lang="en-US" sz="2400" dirty="0"/>
              <a:t>Tested by professionals /colleagues across the metro</a:t>
            </a:r>
          </a:p>
          <a:p>
            <a:pPr marL="860425" lvl="2">
              <a:lnSpc>
                <a:spcPct val="90000"/>
              </a:lnSpc>
              <a:spcAft>
                <a:spcPts val="600"/>
              </a:spcAft>
              <a:buFont typeface="Segoe UI" panose="020B0502040204020203" pitchFamily="34" charset="0"/>
              <a:buChar char="‐"/>
              <a:defRPr/>
            </a:pPr>
            <a:r>
              <a:rPr lang="en-US" sz="2200" dirty="0"/>
              <a:t>Different size cities, counties, etc. </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0" y="6115553"/>
            <a:ext cx="1876425" cy="266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6077453"/>
            <a:ext cx="1685925" cy="342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6029828"/>
            <a:ext cx="1362075" cy="4381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rot="21352149">
            <a:off x="760252" y="1963956"/>
            <a:ext cx="2870661" cy="3714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3581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Healthy Comprehensive Planning Checklist</a:t>
            </a:r>
          </a:p>
        </p:txBody>
      </p:sp>
      <p:sp>
        <p:nvSpPr>
          <p:cNvPr id="4" name="Content Placeholder 3"/>
          <p:cNvSpPr>
            <a:spLocks noGrp="1"/>
          </p:cNvSpPr>
          <p:nvPr>
            <p:ph sz="quarter" idx="11"/>
          </p:nvPr>
        </p:nvSpPr>
        <p:spPr>
          <a:xfrm>
            <a:off x="838200" y="1838325"/>
            <a:ext cx="7628371" cy="3777167"/>
          </a:xfrm>
        </p:spPr>
        <p:txBody>
          <a:bodyPr>
            <a:normAutofit fontScale="85000" lnSpcReduction="20000"/>
          </a:bodyPr>
          <a:lstStyle/>
          <a:p>
            <a:r>
              <a:rPr lang="en-US" dirty="0"/>
              <a:t>Designed for </a:t>
            </a:r>
            <a:r>
              <a:rPr lang="en-US" dirty="0" smtClean="0"/>
              <a:t>easy </a:t>
            </a:r>
            <a:r>
              <a:rPr lang="en-US" dirty="0"/>
              <a:t>review of </a:t>
            </a:r>
            <a:r>
              <a:rPr lang="en-US" dirty="0" smtClean="0"/>
              <a:t>existing plans and </a:t>
            </a:r>
            <a:br>
              <a:rPr lang="en-US" dirty="0" smtClean="0"/>
            </a:br>
            <a:r>
              <a:rPr lang="en-US" dirty="0" smtClean="0"/>
              <a:t>draft plan language</a:t>
            </a:r>
          </a:p>
          <a:p>
            <a:pPr marL="860425" lvl="2">
              <a:lnSpc>
                <a:spcPct val="110000"/>
              </a:lnSpc>
              <a:spcAft>
                <a:spcPts val="600"/>
              </a:spcAft>
              <a:buFont typeface="Segoe UI" panose="020B0502040204020203" pitchFamily="34" charset="0"/>
              <a:buChar char="‐"/>
              <a:defRPr/>
            </a:pPr>
            <a:r>
              <a:rPr lang="en-US" sz="2400" dirty="0"/>
              <a:t>Helps define where, and to what degree, </a:t>
            </a:r>
            <a:r>
              <a:rPr lang="en-US" sz="2400" dirty="0" smtClean="0"/>
              <a:t/>
            </a:r>
            <a:br>
              <a:rPr lang="en-US" sz="2400" dirty="0" smtClean="0"/>
            </a:br>
            <a:r>
              <a:rPr lang="en-US" sz="2400" dirty="0" smtClean="0"/>
              <a:t>health-supporting </a:t>
            </a:r>
            <a:r>
              <a:rPr lang="en-US" sz="2400" dirty="0"/>
              <a:t>policies are present</a:t>
            </a:r>
          </a:p>
          <a:p>
            <a:r>
              <a:rPr lang="en-US" dirty="0" smtClean="0"/>
              <a:t>Helps evaluate progress on current plans</a:t>
            </a:r>
          </a:p>
          <a:p>
            <a:r>
              <a:rPr lang="en-US" dirty="0" smtClean="0"/>
              <a:t>Provides </a:t>
            </a:r>
            <a:r>
              <a:rPr lang="en-US" dirty="0"/>
              <a:t>examples of policies to consider </a:t>
            </a:r>
            <a:r>
              <a:rPr lang="en-US" dirty="0" smtClean="0"/>
              <a:t/>
            </a:r>
            <a:br>
              <a:rPr lang="en-US" dirty="0" smtClean="0"/>
            </a:br>
            <a:r>
              <a:rPr lang="en-US" dirty="0" smtClean="0"/>
              <a:t>during </a:t>
            </a:r>
            <a:r>
              <a:rPr lang="en-US" dirty="0"/>
              <a:t>plan development</a:t>
            </a:r>
          </a:p>
          <a:p>
            <a:r>
              <a:rPr lang="en-US" dirty="0" smtClean="0"/>
              <a:t>Can also be used </a:t>
            </a:r>
            <a:r>
              <a:rPr lang="en-US" dirty="0"/>
              <a:t>to start conversations </a:t>
            </a:r>
            <a:r>
              <a:rPr lang="en-US" dirty="0" smtClean="0"/>
              <a:t/>
            </a:r>
            <a:br>
              <a:rPr lang="en-US" dirty="0" smtClean="0"/>
            </a:br>
            <a:r>
              <a:rPr lang="en-US" dirty="0" smtClean="0"/>
              <a:t>or </a:t>
            </a:r>
            <a:r>
              <a:rPr lang="en-US" dirty="0"/>
              <a:t>make </a:t>
            </a:r>
            <a:r>
              <a:rPr lang="en-US" dirty="0" smtClean="0"/>
              <a:t>recommendations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0055">
            <a:off x="8248418" y="1657679"/>
            <a:ext cx="2797943" cy="3620866"/>
          </a:xfrm>
          <a:prstGeom prst="rect">
            <a:avLst/>
          </a:prstGeom>
          <a:ln>
            <a:noFill/>
          </a:ln>
          <a:effectLst>
            <a:outerShdw blurRad="190500" algn="tl" rotWithShape="0">
              <a:srgbClr val="000000">
                <a:alpha val="70000"/>
              </a:srgbClr>
            </a:outerShdw>
          </a:effectLst>
        </p:spPr>
      </p:pic>
      <p:sp>
        <p:nvSpPr>
          <p:cNvPr id="7" name="Footer Placeholder 2"/>
          <p:cNvSpPr>
            <a:spLocks noGrp="1"/>
          </p:cNvSpPr>
          <p:nvPr>
            <p:ph type="ftr" sz="quarter" idx="10"/>
          </p:nvPr>
        </p:nvSpPr>
        <p:spPr>
          <a:xfrm>
            <a:off x="838199" y="6193363"/>
            <a:ext cx="8509001" cy="365125"/>
          </a:xfrm>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Hennepin County Community Works, </a:t>
            </a:r>
            <a:r>
              <a:rPr lang="en-US" dirty="0" smtClean="0">
                <a:latin typeface="Segoe UI" panose="020B0502040204020203" pitchFamily="34" charset="0"/>
                <a:ea typeface="Segoe UI" panose="020B0502040204020203" pitchFamily="34" charset="0"/>
                <a:cs typeface="Segoe UI" panose="020B0502040204020203" pitchFamily="34" charset="0"/>
              </a:rPr>
              <a:t>November 09, </a:t>
            </a:r>
            <a:r>
              <a:rPr lang="en-US" dirty="0">
                <a:latin typeface="Segoe UI" panose="020B0502040204020203" pitchFamily="34" charset="0"/>
                <a:ea typeface="Segoe UI" panose="020B0502040204020203" pitchFamily="34" charset="0"/>
                <a:cs typeface="Segoe UI" panose="020B0502040204020203" pitchFamily="34" charset="0"/>
              </a:rPr>
              <a:t>2017 </a:t>
            </a:r>
            <a:r>
              <a:rPr lang="ar-AE" dirty="0">
                <a:latin typeface="Segoe UI" panose="020B0502040204020203" pitchFamily="34" charset="0"/>
                <a:ea typeface="Segoe UI" panose="020B0502040204020203" pitchFamily="34" charset="0"/>
                <a:cs typeface="Segoe UI" panose="020B0502040204020203" pitchFamily="34" charset="0"/>
              </a:rPr>
              <a:t>ﺍ</a:t>
            </a:r>
            <a:r>
              <a:rPr lang="en-US" dirty="0">
                <a:latin typeface="Segoe UI" panose="020B0502040204020203" pitchFamily="34" charset="0"/>
                <a:ea typeface="Segoe UI" panose="020B0502040204020203" pitchFamily="34" charset="0"/>
                <a:cs typeface="Segoe UI" panose="020B0502040204020203" pitchFamily="34" charset="0"/>
              </a:rPr>
              <a:t> Slide </a:t>
            </a:r>
            <a:fld id="{ADFAF12A-AA10-4163-B195-15020DF35CFE}" type="slidenum">
              <a:rPr lang="en-US" smtClean="0">
                <a:latin typeface="Segoe UI" panose="020B0502040204020203" pitchFamily="34" charset="0"/>
                <a:ea typeface="Segoe UI" panose="020B0502040204020203" pitchFamily="34" charset="0"/>
                <a:cs typeface="Segoe UI" panose="020B0502040204020203" pitchFamily="34" charset="0"/>
              </a:rPr>
              <a:t>22</a:t>
            </a:fld>
            <a:endParaRPr lang="en-US" dirty="0">
              <a:latin typeface="Segoe UI" panose="020B0502040204020203" pitchFamily="34" charset="0"/>
              <a:ea typeface="Segoe UI" panose="020B0502040204020203" pitchFamily="34" charset="0"/>
              <a:cs typeface="Segoe UI" panose="020B0502040204020203" pitchFamily="34" charset="0"/>
            </a:endParaRPr>
          </a:p>
        </p:txBody>
      </p:sp>
      <p:sp>
        <p:nvSpPr>
          <p:cNvPr id="3" name="TextBox 2"/>
          <p:cNvSpPr txBox="1"/>
          <p:nvPr/>
        </p:nvSpPr>
        <p:spPr>
          <a:xfrm>
            <a:off x="1085088" y="5542524"/>
            <a:ext cx="9704832" cy="338554"/>
          </a:xfrm>
          <a:prstGeom prst="rect">
            <a:avLst/>
          </a:prstGeom>
          <a:noFill/>
        </p:spPr>
        <p:txBody>
          <a:bodyPr wrap="square" rtlCol="0">
            <a:spAutoFit/>
          </a:bodyPr>
          <a:lstStyle/>
          <a:p>
            <a:r>
              <a:rPr lang="en-US" sz="1600" dirty="0">
                <a:solidFill>
                  <a:srgbClr val="002060"/>
                </a:solidFill>
              </a:rPr>
              <a:t>See </a:t>
            </a:r>
            <a:r>
              <a:rPr lang="en-US" sz="1600" dirty="0">
                <a:solidFill>
                  <a:srgbClr val="002060"/>
                </a:solidFill>
                <a:hlinkClick r:id="rId4"/>
              </a:rPr>
              <a:t>http://</a:t>
            </a:r>
            <a:r>
              <a:rPr lang="en-US" sz="1600" dirty="0" smtClean="0">
                <a:solidFill>
                  <a:srgbClr val="002060"/>
                </a:solidFill>
                <a:hlinkClick r:id="rId4"/>
              </a:rPr>
              <a:t>www.hennepin.us/activeliving</a:t>
            </a:r>
            <a:r>
              <a:rPr lang="en-US" sz="1600" dirty="0" smtClean="0">
                <a:solidFill>
                  <a:srgbClr val="002060"/>
                </a:solidFill>
              </a:rPr>
              <a:t>, under Metro Healthy Comprehensive Plans Workgroup - Resources </a:t>
            </a:r>
            <a:endParaRPr lang="en-US" sz="1600" dirty="0">
              <a:solidFill>
                <a:srgbClr val="002060"/>
              </a:solidFill>
            </a:endParaRPr>
          </a:p>
        </p:txBody>
      </p:sp>
    </p:spTree>
    <p:extLst>
      <p:ext uri="{BB962C8B-B14F-4D97-AF65-F5344CB8AC3E}">
        <p14:creationId xmlns:p14="http://schemas.microsoft.com/office/powerpoint/2010/main" val="972271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838198" y="2584360"/>
            <a:ext cx="6053140" cy="504698"/>
          </a:xfrm>
        </p:spPr>
        <p:txBody>
          <a:bodyPr/>
          <a:lstStyle/>
          <a:p>
            <a:r>
              <a:rPr lang="en-US" dirty="0" smtClean="0">
                <a:hlinkClick r:id="rId3"/>
              </a:rPr>
              <a:t>denise.engen@hennepin.us</a:t>
            </a:r>
            <a:r>
              <a:rPr lang="en-US" dirty="0" smtClean="0"/>
              <a:t>, 612-348-4454</a:t>
            </a:r>
            <a:endParaRPr lang="en-US" dirty="0"/>
          </a:p>
        </p:txBody>
      </p:sp>
      <p:sp>
        <p:nvSpPr>
          <p:cNvPr id="4" name="Text Placeholder 3"/>
          <p:cNvSpPr>
            <a:spLocks noGrp="1"/>
          </p:cNvSpPr>
          <p:nvPr>
            <p:ph type="body" sz="quarter" idx="15"/>
          </p:nvPr>
        </p:nvSpPr>
        <p:spPr>
          <a:xfrm>
            <a:off x="838198" y="1976659"/>
            <a:ext cx="6053140" cy="504698"/>
          </a:xfrm>
        </p:spPr>
        <p:txBody>
          <a:bodyPr/>
          <a:lstStyle/>
          <a:p>
            <a:r>
              <a:rPr lang="en-US" dirty="0" smtClean="0"/>
              <a:t>Denise Engen</a:t>
            </a:r>
            <a:endParaRPr lang="en-US" dirty="0"/>
          </a:p>
        </p:txBody>
      </p:sp>
      <p:sp>
        <p:nvSpPr>
          <p:cNvPr id="9" name="Footer Placeholder 2"/>
          <p:cNvSpPr>
            <a:spLocks noGrp="1"/>
          </p:cNvSpPr>
          <p:nvPr>
            <p:ph type="ftr" sz="quarter" idx="10"/>
          </p:nvPr>
        </p:nvSpPr>
        <p:spPr>
          <a:xfrm>
            <a:off x="838199" y="6193363"/>
            <a:ext cx="8509001" cy="365125"/>
          </a:xfrm>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Hennepin County Community Works, </a:t>
            </a:r>
            <a:r>
              <a:rPr lang="en-US" dirty="0" smtClean="0">
                <a:latin typeface="Segoe UI" panose="020B0502040204020203" pitchFamily="34" charset="0"/>
                <a:ea typeface="Segoe UI" panose="020B0502040204020203" pitchFamily="34" charset="0"/>
                <a:cs typeface="Segoe UI" panose="020B0502040204020203" pitchFamily="34" charset="0"/>
              </a:rPr>
              <a:t>November 09, </a:t>
            </a:r>
            <a:r>
              <a:rPr lang="en-US" dirty="0">
                <a:latin typeface="Segoe UI" panose="020B0502040204020203" pitchFamily="34" charset="0"/>
                <a:ea typeface="Segoe UI" panose="020B0502040204020203" pitchFamily="34" charset="0"/>
                <a:cs typeface="Segoe UI" panose="020B0502040204020203" pitchFamily="34" charset="0"/>
              </a:rPr>
              <a:t>2017 </a:t>
            </a:r>
            <a:r>
              <a:rPr lang="ar-AE" dirty="0">
                <a:latin typeface="Segoe UI" panose="020B0502040204020203" pitchFamily="34" charset="0"/>
                <a:ea typeface="Segoe UI" panose="020B0502040204020203" pitchFamily="34" charset="0"/>
                <a:cs typeface="Segoe UI" panose="020B0502040204020203" pitchFamily="34" charset="0"/>
              </a:rPr>
              <a:t>ﺍ</a:t>
            </a:r>
            <a:r>
              <a:rPr lang="en-US" dirty="0">
                <a:latin typeface="Segoe UI" panose="020B0502040204020203" pitchFamily="34" charset="0"/>
                <a:ea typeface="Segoe UI" panose="020B0502040204020203" pitchFamily="34" charset="0"/>
                <a:cs typeface="Segoe UI" panose="020B0502040204020203" pitchFamily="34" charset="0"/>
              </a:rPr>
              <a:t> Slide </a:t>
            </a:r>
            <a:fld id="{735999E5-064C-423B-ADD2-5408618AFFA2}" type="slidenum">
              <a:rPr lang="en-US" smtClean="0">
                <a:latin typeface="Segoe UI" panose="020B0502040204020203" pitchFamily="34" charset="0"/>
                <a:ea typeface="Segoe UI" panose="020B0502040204020203" pitchFamily="34" charset="0"/>
                <a:cs typeface="Segoe UI" panose="020B0502040204020203" pitchFamily="34" charset="0"/>
              </a:rPr>
              <a:t>23</a:t>
            </a:fld>
            <a:endParaRPr lang="en-US"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227187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sz="2400" dirty="0"/>
              <a:t>The </a:t>
            </a:r>
            <a:r>
              <a:rPr lang="en-US" sz="2400" b="1" dirty="0">
                <a:solidFill>
                  <a:schemeClr val="accent2"/>
                </a:solidFill>
              </a:rPr>
              <a:t>World Health Organization </a:t>
            </a:r>
            <a:r>
              <a:rPr lang="en-US" sz="2400" dirty="0"/>
              <a:t>(WHO) defined </a:t>
            </a:r>
            <a:r>
              <a:rPr lang="en-US" sz="2400" b="1" dirty="0">
                <a:solidFill>
                  <a:schemeClr val="accent2"/>
                </a:solidFill>
              </a:rPr>
              <a:t>health</a:t>
            </a:r>
            <a:r>
              <a:rPr lang="en-US" sz="2400" dirty="0"/>
              <a:t> in its broader sense in its 1948 constitution as </a:t>
            </a:r>
          </a:p>
          <a:p>
            <a:pPr marL="685800" lvl="2">
              <a:lnSpc>
                <a:spcPct val="80000"/>
              </a:lnSpc>
              <a:spcAft>
                <a:spcPts val="600"/>
              </a:spcAft>
              <a:buFont typeface="Segoe UI" panose="020B0502040204020203" pitchFamily="34" charset="0"/>
              <a:buChar char="‐"/>
              <a:defRPr/>
            </a:pPr>
            <a:r>
              <a:rPr lang="en-US" sz="2200" i="1" dirty="0"/>
              <a:t>"a state of complete physical, mental, and social well-being and not merely the absence of disease or infirmity</a:t>
            </a:r>
            <a:r>
              <a:rPr lang="en-US" sz="2200" i="1" dirty="0" smtClean="0"/>
              <a:t>."</a:t>
            </a:r>
            <a:endParaRPr lang="en-US" sz="2200" i="1" dirty="0"/>
          </a:p>
        </p:txBody>
      </p:sp>
      <p:sp>
        <p:nvSpPr>
          <p:cNvPr id="4" name="Title 3"/>
          <p:cNvSpPr>
            <a:spLocks noGrp="1"/>
          </p:cNvSpPr>
          <p:nvPr>
            <p:ph type="title"/>
          </p:nvPr>
        </p:nvSpPr>
        <p:spPr/>
        <p:txBody>
          <a:bodyPr>
            <a:normAutofit/>
          </a:bodyPr>
          <a:lstStyle/>
          <a:p>
            <a:r>
              <a:rPr lang="en-US" dirty="0"/>
              <a:t>Health is more than biology </a:t>
            </a:r>
            <a:r>
              <a:rPr lang="en-US" dirty="0" smtClean="0"/>
              <a:t>&amp; </a:t>
            </a:r>
            <a:r>
              <a:rPr lang="en-US" dirty="0"/>
              <a:t>medical </a:t>
            </a:r>
            <a:r>
              <a:rPr lang="en-US" dirty="0" smtClean="0"/>
              <a:t>care</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5714" y="2034634"/>
            <a:ext cx="3955312" cy="2966484"/>
          </a:xfrm>
          <a:prstGeom prst="rect">
            <a:avLst/>
          </a:prstGeom>
        </p:spPr>
      </p:pic>
      <p:sp>
        <p:nvSpPr>
          <p:cNvPr id="9" name="Footer Placeholder 2"/>
          <p:cNvSpPr>
            <a:spLocks noGrp="1"/>
          </p:cNvSpPr>
          <p:nvPr>
            <p:ph type="ftr" sz="quarter" idx="10"/>
          </p:nvPr>
        </p:nvSpPr>
        <p:spPr>
          <a:xfrm>
            <a:off x="838199" y="6193363"/>
            <a:ext cx="8509001" cy="365125"/>
          </a:xfrm>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Hennepin County Community Works, </a:t>
            </a:r>
            <a:r>
              <a:rPr lang="en-US" dirty="0" smtClean="0">
                <a:latin typeface="Segoe UI" panose="020B0502040204020203" pitchFamily="34" charset="0"/>
                <a:ea typeface="Segoe UI" panose="020B0502040204020203" pitchFamily="34" charset="0"/>
                <a:cs typeface="Segoe UI" panose="020B0502040204020203" pitchFamily="34" charset="0"/>
              </a:rPr>
              <a:t>November 09, </a:t>
            </a:r>
            <a:r>
              <a:rPr lang="en-US" dirty="0">
                <a:latin typeface="Segoe UI" panose="020B0502040204020203" pitchFamily="34" charset="0"/>
                <a:ea typeface="Segoe UI" panose="020B0502040204020203" pitchFamily="34" charset="0"/>
                <a:cs typeface="Segoe UI" panose="020B0502040204020203" pitchFamily="34" charset="0"/>
              </a:rPr>
              <a:t>2017 </a:t>
            </a:r>
            <a:r>
              <a:rPr lang="ar-AE" dirty="0">
                <a:latin typeface="Segoe UI" panose="020B0502040204020203" pitchFamily="34" charset="0"/>
                <a:ea typeface="Segoe UI" panose="020B0502040204020203" pitchFamily="34" charset="0"/>
                <a:cs typeface="Segoe UI" panose="020B0502040204020203" pitchFamily="34" charset="0"/>
              </a:rPr>
              <a:t>ﺍ</a:t>
            </a:r>
            <a:r>
              <a:rPr lang="en-US" dirty="0">
                <a:latin typeface="Segoe UI" panose="020B0502040204020203" pitchFamily="34" charset="0"/>
                <a:ea typeface="Segoe UI" panose="020B0502040204020203" pitchFamily="34" charset="0"/>
                <a:cs typeface="Segoe UI" panose="020B0502040204020203" pitchFamily="34" charset="0"/>
              </a:rPr>
              <a:t> Slide </a:t>
            </a:r>
            <a:fld id="{40AD1C28-F94B-4950-BE3B-39D3FA6010B6}" type="slidenum">
              <a:rPr lang="en-US" smtClean="0">
                <a:latin typeface="Segoe UI" panose="020B0502040204020203" pitchFamily="34" charset="0"/>
                <a:ea typeface="Segoe UI" panose="020B0502040204020203" pitchFamily="34" charset="0"/>
                <a:cs typeface="Segoe UI" panose="020B0502040204020203" pitchFamily="34" charset="0"/>
              </a:rPr>
              <a:t>3</a:t>
            </a:fld>
            <a:endParaRPr lang="en-US"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76593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Healthy communities make healthy people</a:t>
            </a:r>
            <a:endParaRPr lang="en-US" dirty="0"/>
          </a:p>
        </p:txBody>
      </p:sp>
      <p:sp>
        <p:nvSpPr>
          <p:cNvPr id="6" name="Content Placeholder 5"/>
          <p:cNvSpPr>
            <a:spLocks noGrp="1"/>
          </p:cNvSpPr>
          <p:nvPr>
            <p:ph sz="quarter" idx="11"/>
          </p:nvPr>
        </p:nvSpPr>
        <p:spPr>
          <a:xfrm>
            <a:off x="838200" y="1838325"/>
            <a:ext cx="5530327" cy="3777167"/>
          </a:xfrm>
        </p:spPr>
        <p:txBody>
          <a:bodyPr>
            <a:noAutofit/>
          </a:bodyPr>
          <a:lstStyle/>
          <a:p>
            <a:pPr>
              <a:spcBef>
                <a:spcPts val="1200"/>
              </a:spcBef>
            </a:pPr>
            <a:r>
              <a:rPr lang="en-US" dirty="0" smtClean="0"/>
              <a:t>Many of the problems and solutions to improving our health are affected by </a:t>
            </a:r>
            <a:r>
              <a:rPr lang="en-US" b="1" dirty="0" smtClean="0">
                <a:solidFill>
                  <a:schemeClr val="accent2"/>
                </a:solidFill>
              </a:rPr>
              <a:t>how we plan and design our built environments</a:t>
            </a:r>
          </a:p>
        </p:txBody>
      </p:sp>
      <p:pic>
        <p:nvPicPr>
          <p:cNvPr id="9" name="Content Placeholder 4"/>
          <p:cNvPicPr>
            <a:picLocks noChangeAspect="1"/>
          </p:cNvPicPr>
          <p:nvPr/>
        </p:nvPicPr>
        <p:blipFill rotWithShape="1">
          <a:blip r:embed="rId3"/>
          <a:srcRect l="24961" t="18125" r="44409" b="4123"/>
          <a:stretch/>
        </p:blipFill>
        <p:spPr>
          <a:xfrm rot="498737">
            <a:off x="7519593" y="1690687"/>
            <a:ext cx="2826817" cy="44847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Footer Placeholder 2"/>
          <p:cNvSpPr>
            <a:spLocks noGrp="1"/>
          </p:cNvSpPr>
          <p:nvPr>
            <p:ph type="ftr" sz="quarter" idx="10"/>
          </p:nvPr>
        </p:nvSpPr>
        <p:spPr>
          <a:xfrm>
            <a:off x="838199" y="6193363"/>
            <a:ext cx="8509001" cy="365125"/>
          </a:xfrm>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Hennepin County Community Works, </a:t>
            </a:r>
            <a:r>
              <a:rPr lang="en-US" dirty="0" smtClean="0">
                <a:latin typeface="Segoe UI" panose="020B0502040204020203" pitchFamily="34" charset="0"/>
                <a:ea typeface="Segoe UI" panose="020B0502040204020203" pitchFamily="34" charset="0"/>
                <a:cs typeface="Segoe UI" panose="020B0502040204020203" pitchFamily="34" charset="0"/>
              </a:rPr>
              <a:t>November 09, </a:t>
            </a:r>
            <a:r>
              <a:rPr lang="en-US" dirty="0">
                <a:latin typeface="Segoe UI" panose="020B0502040204020203" pitchFamily="34" charset="0"/>
                <a:ea typeface="Segoe UI" panose="020B0502040204020203" pitchFamily="34" charset="0"/>
                <a:cs typeface="Segoe UI" panose="020B0502040204020203" pitchFamily="34" charset="0"/>
              </a:rPr>
              <a:t>2017 </a:t>
            </a:r>
            <a:r>
              <a:rPr lang="ar-AE" dirty="0">
                <a:latin typeface="Segoe UI" panose="020B0502040204020203" pitchFamily="34" charset="0"/>
                <a:ea typeface="Segoe UI" panose="020B0502040204020203" pitchFamily="34" charset="0"/>
                <a:cs typeface="Segoe UI" panose="020B0502040204020203" pitchFamily="34" charset="0"/>
              </a:rPr>
              <a:t>ﺍ</a:t>
            </a:r>
            <a:r>
              <a:rPr lang="en-US" dirty="0">
                <a:latin typeface="Segoe UI" panose="020B0502040204020203" pitchFamily="34" charset="0"/>
                <a:ea typeface="Segoe UI" panose="020B0502040204020203" pitchFamily="34" charset="0"/>
                <a:cs typeface="Segoe UI" panose="020B0502040204020203" pitchFamily="34" charset="0"/>
              </a:rPr>
              <a:t> Slide </a:t>
            </a:r>
            <a:fld id="{0E9C2B5A-807A-42C7-8BBC-EB57862B992D}" type="slidenum">
              <a:rPr lang="en-US" smtClean="0">
                <a:latin typeface="Segoe UI" panose="020B0502040204020203" pitchFamily="34" charset="0"/>
                <a:ea typeface="Segoe UI" panose="020B0502040204020203" pitchFamily="34" charset="0"/>
                <a:cs typeface="Segoe UI" panose="020B0502040204020203" pitchFamily="34" charset="0"/>
              </a:rPr>
              <a:t>4</a:t>
            </a:fld>
            <a:endParaRPr lang="en-US"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76392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D</a:t>
            </a:r>
            <a:r>
              <a:rPr lang="en-US" dirty="0" smtClean="0"/>
              <a:t>eterminants of health</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2236504415"/>
              </p:ext>
            </p:extLst>
          </p:nvPr>
        </p:nvGraphicFramePr>
        <p:xfrm>
          <a:off x="2752726" y="1675082"/>
          <a:ext cx="6819900" cy="4062998"/>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Arrow Connector 3"/>
          <p:cNvCxnSpPr/>
          <p:nvPr/>
        </p:nvCxnSpPr>
        <p:spPr>
          <a:xfrm flipH="1" flipV="1">
            <a:off x="5886451" y="4974508"/>
            <a:ext cx="447674" cy="428624"/>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cxnSp>
        <p:nvCxnSpPr>
          <p:cNvPr id="12" name="Straight Arrow Connector 11"/>
          <p:cNvCxnSpPr/>
          <p:nvPr/>
        </p:nvCxnSpPr>
        <p:spPr>
          <a:xfrm flipV="1">
            <a:off x="2259138" y="4550873"/>
            <a:ext cx="758799" cy="277734"/>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sp>
        <p:nvSpPr>
          <p:cNvPr id="10" name="Oval 9"/>
          <p:cNvSpPr/>
          <p:nvPr/>
        </p:nvSpPr>
        <p:spPr>
          <a:xfrm>
            <a:off x="6820861" y="2878745"/>
            <a:ext cx="292631" cy="274896"/>
          </a:xfrm>
          <a:prstGeom prst="ellipse">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18" name="Oval 17"/>
          <p:cNvSpPr/>
          <p:nvPr/>
        </p:nvSpPr>
        <p:spPr>
          <a:xfrm>
            <a:off x="6821601" y="3442301"/>
            <a:ext cx="292631" cy="274896"/>
          </a:xfrm>
          <a:prstGeom prst="ellipse">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19" name="Oval 18"/>
          <p:cNvSpPr/>
          <p:nvPr/>
        </p:nvSpPr>
        <p:spPr>
          <a:xfrm>
            <a:off x="6824252" y="4542089"/>
            <a:ext cx="292631" cy="274896"/>
          </a:xfrm>
          <a:prstGeom prst="ellipse">
            <a:avLst/>
          </a:prstGeom>
          <a:noFill/>
          <a:ln/>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dirty="0"/>
          </a:p>
        </p:txBody>
      </p:sp>
      <p:cxnSp>
        <p:nvCxnSpPr>
          <p:cNvPr id="20" name="Straight Arrow Connector 19"/>
          <p:cNvCxnSpPr/>
          <p:nvPr/>
        </p:nvCxnSpPr>
        <p:spPr>
          <a:xfrm>
            <a:off x="3382228" y="1912005"/>
            <a:ext cx="551693" cy="191557"/>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sp>
        <p:nvSpPr>
          <p:cNvPr id="3" name="TextBox 2"/>
          <p:cNvSpPr txBox="1"/>
          <p:nvPr/>
        </p:nvSpPr>
        <p:spPr>
          <a:xfrm>
            <a:off x="677984" y="1732810"/>
            <a:ext cx="2457450" cy="1938992"/>
          </a:xfrm>
          <a:prstGeom prst="rect">
            <a:avLst/>
          </a:prstGeom>
          <a:noFill/>
        </p:spPr>
        <p:txBody>
          <a:bodyPr wrap="square" rtlCol="0">
            <a:spAutoFit/>
          </a:bodyPr>
          <a:lstStyle/>
          <a:p>
            <a:r>
              <a:rPr lang="en-US" sz="2400" dirty="0"/>
              <a:t>Around</a:t>
            </a:r>
            <a:r>
              <a:rPr lang="en-US" sz="2400" b="1" dirty="0" smtClean="0">
                <a:solidFill>
                  <a:schemeClr val="accent2"/>
                </a:solidFill>
              </a:rPr>
              <a:t> </a:t>
            </a:r>
            <a:br>
              <a:rPr lang="en-US" sz="2400" b="1" dirty="0" smtClean="0">
                <a:solidFill>
                  <a:schemeClr val="accent2"/>
                </a:solidFill>
              </a:rPr>
            </a:br>
            <a:r>
              <a:rPr lang="en-US" sz="2400" b="1" dirty="0" smtClean="0">
                <a:solidFill>
                  <a:schemeClr val="accent2"/>
                </a:solidFill>
              </a:rPr>
              <a:t>80% of our health </a:t>
            </a:r>
            <a:br>
              <a:rPr lang="en-US" sz="2400" b="1" dirty="0" smtClean="0">
                <a:solidFill>
                  <a:schemeClr val="accent2"/>
                </a:solidFill>
              </a:rPr>
            </a:br>
            <a:r>
              <a:rPr lang="en-US" sz="2400" dirty="0" smtClean="0"/>
              <a:t>has a social or environmental component </a:t>
            </a:r>
            <a:endParaRPr lang="en-US" sz="2400" dirty="0"/>
          </a:p>
        </p:txBody>
      </p:sp>
      <p:sp>
        <p:nvSpPr>
          <p:cNvPr id="13" name="Footer Placeholder 2"/>
          <p:cNvSpPr>
            <a:spLocks noGrp="1"/>
          </p:cNvSpPr>
          <p:nvPr>
            <p:ph type="ftr" sz="quarter" idx="10"/>
          </p:nvPr>
        </p:nvSpPr>
        <p:spPr>
          <a:xfrm>
            <a:off x="838199" y="6193363"/>
            <a:ext cx="8509001" cy="365125"/>
          </a:xfrm>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Hennepin County Community Works, </a:t>
            </a:r>
            <a:r>
              <a:rPr lang="en-US" dirty="0" smtClean="0">
                <a:latin typeface="Segoe UI" panose="020B0502040204020203" pitchFamily="34" charset="0"/>
                <a:ea typeface="Segoe UI" panose="020B0502040204020203" pitchFamily="34" charset="0"/>
                <a:cs typeface="Segoe UI" panose="020B0502040204020203" pitchFamily="34" charset="0"/>
              </a:rPr>
              <a:t>November 09, </a:t>
            </a:r>
            <a:r>
              <a:rPr lang="en-US" dirty="0">
                <a:latin typeface="Segoe UI" panose="020B0502040204020203" pitchFamily="34" charset="0"/>
                <a:ea typeface="Segoe UI" panose="020B0502040204020203" pitchFamily="34" charset="0"/>
                <a:cs typeface="Segoe UI" panose="020B0502040204020203" pitchFamily="34" charset="0"/>
              </a:rPr>
              <a:t>2017 </a:t>
            </a:r>
            <a:r>
              <a:rPr lang="ar-AE" dirty="0">
                <a:latin typeface="Segoe UI" panose="020B0502040204020203" pitchFamily="34" charset="0"/>
                <a:ea typeface="Segoe UI" panose="020B0502040204020203" pitchFamily="34" charset="0"/>
                <a:cs typeface="Segoe UI" panose="020B0502040204020203" pitchFamily="34" charset="0"/>
              </a:rPr>
              <a:t>ﺍ</a:t>
            </a:r>
            <a:r>
              <a:rPr lang="en-US" dirty="0">
                <a:latin typeface="Segoe UI" panose="020B0502040204020203" pitchFamily="34" charset="0"/>
                <a:ea typeface="Segoe UI" panose="020B0502040204020203" pitchFamily="34" charset="0"/>
                <a:cs typeface="Segoe UI" panose="020B0502040204020203" pitchFamily="34" charset="0"/>
              </a:rPr>
              <a:t> Slide </a:t>
            </a:r>
            <a:fld id="{7A1B40EE-A857-48A7-AEE7-29F9C891AB65}" type="slidenum">
              <a:rPr lang="en-US" smtClean="0">
                <a:latin typeface="Segoe UI" panose="020B0502040204020203" pitchFamily="34" charset="0"/>
                <a:ea typeface="Segoe UI" panose="020B0502040204020203" pitchFamily="34" charset="0"/>
                <a:cs typeface="Segoe UI" panose="020B0502040204020203" pitchFamily="34" charset="0"/>
              </a:rPr>
              <a:t>5</a:t>
            </a:fld>
            <a:endParaRPr lang="en-US"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94342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2505004" y="3270876"/>
            <a:ext cx="7181992" cy="2865791"/>
          </a:xfrm>
        </p:spPr>
      </p:pic>
      <p:sp>
        <p:nvSpPr>
          <p:cNvPr id="4" name="Title 3"/>
          <p:cNvSpPr>
            <a:spLocks noGrp="1"/>
          </p:cNvSpPr>
          <p:nvPr>
            <p:ph type="title"/>
          </p:nvPr>
        </p:nvSpPr>
        <p:spPr/>
        <p:txBody>
          <a:bodyPr/>
          <a:lstStyle/>
          <a:p>
            <a:r>
              <a:rPr lang="en-US" dirty="0" smtClean="0"/>
              <a:t>Social determinants of health</a:t>
            </a:r>
            <a:endParaRPr lang="en-US" dirty="0"/>
          </a:p>
        </p:txBody>
      </p:sp>
      <p:sp>
        <p:nvSpPr>
          <p:cNvPr id="5" name="Content Placeholder 4"/>
          <p:cNvSpPr>
            <a:spLocks noGrp="1"/>
          </p:cNvSpPr>
          <p:nvPr>
            <p:ph sz="quarter" idx="13"/>
          </p:nvPr>
        </p:nvSpPr>
        <p:spPr>
          <a:xfrm>
            <a:off x="838199" y="1828801"/>
            <a:ext cx="10515601" cy="1576552"/>
          </a:xfrm>
        </p:spPr>
        <p:txBody>
          <a:bodyPr>
            <a:normAutofit/>
          </a:bodyPr>
          <a:lstStyle/>
          <a:p>
            <a:r>
              <a:rPr lang="en-US" sz="2400" dirty="0"/>
              <a:t>Conditions in the places where people live, learn, work and play </a:t>
            </a:r>
            <a:r>
              <a:rPr lang="en-US" sz="2400" dirty="0" smtClean="0"/>
              <a:t>affect </a:t>
            </a:r>
            <a:r>
              <a:rPr lang="en-US" sz="2400" dirty="0"/>
              <a:t>a wide range of health risks and health outcomes. These conditions are known as </a:t>
            </a:r>
            <a:r>
              <a:rPr lang="en-US" sz="2400" b="1" dirty="0">
                <a:solidFill>
                  <a:schemeClr val="accent2"/>
                </a:solidFill>
              </a:rPr>
              <a:t>social determinants of health </a:t>
            </a:r>
            <a:r>
              <a:rPr lang="en-US" sz="2400" dirty="0"/>
              <a:t>(</a:t>
            </a:r>
            <a:r>
              <a:rPr lang="en-US" sz="2400" dirty="0" smtClean="0"/>
              <a:t>SDOH)</a:t>
            </a:r>
            <a:endParaRPr lang="en-US" sz="2400" dirty="0"/>
          </a:p>
        </p:txBody>
      </p:sp>
      <p:sp>
        <p:nvSpPr>
          <p:cNvPr id="8" name="Footer Placeholder 2"/>
          <p:cNvSpPr>
            <a:spLocks noGrp="1"/>
          </p:cNvSpPr>
          <p:nvPr>
            <p:ph type="ftr" sz="quarter" idx="10"/>
          </p:nvPr>
        </p:nvSpPr>
        <p:spPr>
          <a:xfrm>
            <a:off x="838199" y="6254323"/>
            <a:ext cx="8509001" cy="365125"/>
          </a:xfrm>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Hennepin County Community Works, </a:t>
            </a:r>
            <a:r>
              <a:rPr lang="en-US" dirty="0" smtClean="0">
                <a:latin typeface="Segoe UI" panose="020B0502040204020203" pitchFamily="34" charset="0"/>
                <a:ea typeface="Segoe UI" panose="020B0502040204020203" pitchFamily="34" charset="0"/>
                <a:cs typeface="Segoe UI" panose="020B0502040204020203" pitchFamily="34" charset="0"/>
              </a:rPr>
              <a:t>November 09, </a:t>
            </a:r>
            <a:r>
              <a:rPr lang="en-US" dirty="0">
                <a:latin typeface="Segoe UI" panose="020B0502040204020203" pitchFamily="34" charset="0"/>
                <a:ea typeface="Segoe UI" panose="020B0502040204020203" pitchFamily="34" charset="0"/>
                <a:cs typeface="Segoe UI" panose="020B0502040204020203" pitchFamily="34" charset="0"/>
              </a:rPr>
              <a:t>2017 </a:t>
            </a:r>
            <a:r>
              <a:rPr lang="ar-AE" dirty="0">
                <a:latin typeface="Segoe UI" panose="020B0502040204020203" pitchFamily="34" charset="0"/>
                <a:ea typeface="Segoe UI" panose="020B0502040204020203" pitchFamily="34" charset="0"/>
                <a:cs typeface="Segoe UI" panose="020B0502040204020203" pitchFamily="34" charset="0"/>
              </a:rPr>
              <a:t>ﺍ</a:t>
            </a:r>
            <a:r>
              <a:rPr lang="en-US" dirty="0">
                <a:latin typeface="Segoe UI" panose="020B0502040204020203" pitchFamily="34" charset="0"/>
                <a:ea typeface="Segoe UI" panose="020B0502040204020203" pitchFamily="34" charset="0"/>
                <a:cs typeface="Segoe UI" panose="020B0502040204020203" pitchFamily="34" charset="0"/>
              </a:rPr>
              <a:t> Slide </a:t>
            </a:r>
            <a:fld id="{6462D3DD-41D2-4604-BE4D-0906E26C29DB}" type="slidenum">
              <a:rPr lang="en-US" smtClean="0">
                <a:latin typeface="Segoe UI" panose="020B0502040204020203" pitchFamily="34" charset="0"/>
                <a:ea typeface="Segoe UI" panose="020B0502040204020203" pitchFamily="34" charset="0"/>
                <a:cs typeface="Segoe UI" panose="020B0502040204020203" pitchFamily="34" charset="0"/>
              </a:rPr>
              <a:t>6</a:t>
            </a:fld>
            <a:endParaRPr lang="en-US"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97003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Social determinants of health</a:t>
            </a:r>
            <a:endParaRPr lang="en-US" dirty="0"/>
          </a:p>
        </p:txBody>
      </p:sp>
      <p:sp>
        <p:nvSpPr>
          <p:cNvPr id="7" name="Content Placeholder 6"/>
          <p:cNvSpPr>
            <a:spLocks noGrp="1"/>
          </p:cNvSpPr>
          <p:nvPr>
            <p:ph sz="quarter" idx="11"/>
          </p:nvPr>
        </p:nvSpPr>
        <p:spPr>
          <a:xfrm>
            <a:off x="838199" y="1984439"/>
            <a:ext cx="10515600" cy="3777167"/>
          </a:xfrm>
        </p:spPr>
        <p:txBody>
          <a:bodyPr>
            <a:normAutofit/>
          </a:bodyPr>
          <a:lstStyle/>
          <a:p>
            <a:pPr>
              <a:lnSpc>
                <a:spcPct val="110000"/>
              </a:lnSpc>
            </a:pPr>
            <a:r>
              <a:rPr lang="en-US" dirty="0" smtClean="0"/>
              <a:t>SDOH are </a:t>
            </a:r>
            <a:r>
              <a:rPr lang="en-US" b="1" dirty="0" smtClean="0">
                <a:solidFill>
                  <a:schemeClr val="accent2"/>
                </a:solidFill>
              </a:rPr>
              <a:t>conditions that interact </a:t>
            </a:r>
            <a:r>
              <a:rPr lang="en-US" dirty="0"/>
              <a:t>to increase or decrease risks and outcomes for major diseases</a:t>
            </a:r>
          </a:p>
          <a:p>
            <a:pPr marL="685800" lvl="2">
              <a:lnSpc>
                <a:spcPct val="90000"/>
              </a:lnSpc>
              <a:spcAft>
                <a:spcPts val="600"/>
              </a:spcAft>
              <a:buFont typeface="Segoe UI" panose="020B0502040204020203" pitchFamily="34" charset="0"/>
              <a:buChar char="‐"/>
              <a:tabLst>
                <a:tab pos="234950" algn="l"/>
              </a:tabLst>
              <a:defRPr/>
            </a:pPr>
            <a:r>
              <a:rPr lang="en-US" sz="2200" dirty="0"/>
              <a:t>S</a:t>
            </a:r>
            <a:r>
              <a:rPr lang="en-US" sz="2200" dirty="0" smtClean="0"/>
              <a:t>uch </a:t>
            </a:r>
            <a:r>
              <a:rPr lang="en-US" sz="2200" dirty="0"/>
              <a:t>as heart disease, stroke, diabetes and some forms of cancer. </a:t>
            </a:r>
          </a:p>
          <a:p>
            <a:r>
              <a:rPr lang="en-US" dirty="0" smtClean="0"/>
              <a:t>SDOH also </a:t>
            </a:r>
            <a:r>
              <a:rPr lang="en-US" b="1" dirty="0" smtClean="0">
                <a:solidFill>
                  <a:schemeClr val="accent2"/>
                </a:solidFill>
              </a:rPr>
              <a:t>explain</a:t>
            </a:r>
            <a:r>
              <a:rPr lang="en-US" dirty="0"/>
              <a:t>, in part, why some Hennepin County residents are healthier than others, and why Hennepin County residents overall are not as healthy as they could be</a:t>
            </a:r>
            <a:r>
              <a:rPr lang="en-US" dirty="0" smtClean="0"/>
              <a:t>.</a:t>
            </a:r>
            <a:endParaRPr lang="en-US" dirty="0"/>
          </a:p>
        </p:txBody>
      </p:sp>
      <p:sp>
        <p:nvSpPr>
          <p:cNvPr id="5" name="Footer Placeholder 2"/>
          <p:cNvSpPr>
            <a:spLocks noGrp="1"/>
          </p:cNvSpPr>
          <p:nvPr>
            <p:ph type="ftr" sz="quarter" idx="10"/>
          </p:nvPr>
        </p:nvSpPr>
        <p:spPr>
          <a:xfrm>
            <a:off x="838199" y="6193363"/>
            <a:ext cx="8509001" cy="365125"/>
          </a:xfrm>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Hennepin County Community Works, </a:t>
            </a:r>
            <a:r>
              <a:rPr lang="en-US" dirty="0" smtClean="0">
                <a:latin typeface="Segoe UI" panose="020B0502040204020203" pitchFamily="34" charset="0"/>
                <a:ea typeface="Segoe UI" panose="020B0502040204020203" pitchFamily="34" charset="0"/>
                <a:cs typeface="Segoe UI" panose="020B0502040204020203" pitchFamily="34" charset="0"/>
              </a:rPr>
              <a:t>November 09, </a:t>
            </a:r>
            <a:r>
              <a:rPr lang="en-US" dirty="0">
                <a:latin typeface="Segoe UI" panose="020B0502040204020203" pitchFamily="34" charset="0"/>
                <a:ea typeface="Segoe UI" panose="020B0502040204020203" pitchFamily="34" charset="0"/>
                <a:cs typeface="Segoe UI" panose="020B0502040204020203" pitchFamily="34" charset="0"/>
              </a:rPr>
              <a:t>2017 </a:t>
            </a:r>
            <a:r>
              <a:rPr lang="ar-AE" dirty="0">
                <a:latin typeface="Segoe UI" panose="020B0502040204020203" pitchFamily="34" charset="0"/>
                <a:ea typeface="Segoe UI" panose="020B0502040204020203" pitchFamily="34" charset="0"/>
                <a:cs typeface="Segoe UI" panose="020B0502040204020203" pitchFamily="34" charset="0"/>
              </a:rPr>
              <a:t>ﺍ</a:t>
            </a:r>
            <a:r>
              <a:rPr lang="en-US" dirty="0">
                <a:latin typeface="Segoe UI" panose="020B0502040204020203" pitchFamily="34" charset="0"/>
                <a:ea typeface="Segoe UI" panose="020B0502040204020203" pitchFamily="34" charset="0"/>
                <a:cs typeface="Segoe UI" panose="020B0502040204020203" pitchFamily="34" charset="0"/>
              </a:rPr>
              <a:t> Slide </a:t>
            </a:r>
            <a:fld id="{DF2266F0-3A4F-4551-921A-118183B7F8A5}" type="slidenum">
              <a:rPr lang="en-US" smtClean="0">
                <a:latin typeface="Segoe UI" panose="020B0502040204020203" pitchFamily="34" charset="0"/>
                <a:ea typeface="Segoe UI" panose="020B0502040204020203" pitchFamily="34" charset="0"/>
                <a:cs typeface="Segoe UI" panose="020B0502040204020203" pitchFamily="34" charset="0"/>
              </a:rPr>
              <a:t>7</a:t>
            </a:fld>
            <a:endParaRPr lang="en-US"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29350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Planning for a healthy community</a:t>
            </a:r>
            <a:endParaRPr lang="en-US" dirty="0"/>
          </a:p>
        </p:txBody>
      </p:sp>
      <p:sp>
        <p:nvSpPr>
          <p:cNvPr id="4" name="Footer Placeholder 2"/>
          <p:cNvSpPr>
            <a:spLocks noGrp="1"/>
          </p:cNvSpPr>
          <p:nvPr>
            <p:ph type="ftr" sz="quarter" idx="10"/>
          </p:nvPr>
        </p:nvSpPr>
        <p:spPr>
          <a:xfrm>
            <a:off x="838199" y="6193363"/>
            <a:ext cx="8509001" cy="365125"/>
          </a:xfrm>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Hennepin County Community Works, </a:t>
            </a:r>
            <a:r>
              <a:rPr lang="en-US" dirty="0" smtClean="0">
                <a:latin typeface="Segoe UI" panose="020B0502040204020203" pitchFamily="34" charset="0"/>
                <a:ea typeface="Segoe UI" panose="020B0502040204020203" pitchFamily="34" charset="0"/>
                <a:cs typeface="Segoe UI" panose="020B0502040204020203" pitchFamily="34" charset="0"/>
              </a:rPr>
              <a:t>November 09, </a:t>
            </a:r>
            <a:r>
              <a:rPr lang="en-US" dirty="0">
                <a:latin typeface="Segoe UI" panose="020B0502040204020203" pitchFamily="34" charset="0"/>
                <a:ea typeface="Segoe UI" panose="020B0502040204020203" pitchFamily="34" charset="0"/>
                <a:cs typeface="Segoe UI" panose="020B0502040204020203" pitchFamily="34" charset="0"/>
              </a:rPr>
              <a:t>2017 </a:t>
            </a:r>
            <a:r>
              <a:rPr lang="ar-AE" dirty="0">
                <a:latin typeface="Segoe UI" panose="020B0502040204020203" pitchFamily="34" charset="0"/>
                <a:ea typeface="Segoe UI" panose="020B0502040204020203" pitchFamily="34" charset="0"/>
                <a:cs typeface="Segoe UI" panose="020B0502040204020203" pitchFamily="34" charset="0"/>
              </a:rPr>
              <a:t>ﺍ</a:t>
            </a:r>
            <a:r>
              <a:rPr lang="en-US" dirty="0">
                <a:latin typeface="Segoe UI" panose="020B0502040204020203" pitchFamily="34" charset="0"/>
                <a:ea typeface="Segoe UI" panose="020B0502040204020203" pitchFamily="34" charset="0"/>
                <a:cs typeface="Segoe UI" panose="020B0502040204020203" pitchFamily="34" charset="0"/>
              </a:rPr>
              <a:t> Slide </a:t>
            </a:r>
            <a:fld id="{FD4C130B-2E4A-415D-8D41-20D1B09164C1}" type="slidenum">
              <a:rPr lang="en-US" smtClean="0">
                <a:latin typeface="Segoe UI" panose="020B0502040204020203" pitchFamily="34" charset="0"/>
                <a:ea typeface="Segoe UI" panose="020B0502040204020203" pitchFamily="34" charset="0"/>
                <a:cs typeface="Segoe UI" panose="020B0502040204020203" pitchFamily="34" charset="0"/>
              </a:rPr>
              <a:t>8</a:t>
            </a:fld>
            <a:endParaRPr lang="en-US"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69323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and health</a:t>
            </a:r>
            <a:endParaRPr lang="en-US" dirty="0"/>
          </a:p>
        </p:txBody>
      </p:sp>
      <p:sp>
        <p:nvSpPr>
          <p:cNvPr id="4" name="Content Placeholder 3"/>
          <p:cNvSpPr>
            <a:spLocks noGrp="1"/>
          </p:cNvSpPr>
          <p:nvPr>
            <p:ph sz="quarter" idx="11"/>
          </p:nvPr>
        </p:nvSpPr>
        <p:spPr>
          <a:prstGeom prst="rect">
            <a:avLst/>
          </a:prstGeom>
        </p:spPr>
        <p:txBody>
          <a:bodyPr>
            <a:normAutofit/>
          </a:bodyPr>
          <a:lstStyle/>
          <a:p>
            <a:r>
              <a:rPr lang="en-US" dirty="0" smtClean="0"/>
              <a:t>Many of these conditions are place-based, that is, </a:t>
            </a:r>
            <a:br>
              <a:rPr lang="en-US" dirty="0" smtClean="0"/>
            </a:br>
            <a:r>
              <a:rPr lang="en-US" dirty="0" smtClean="0"/>
              <a:t>they are affected by the </a:t>
            </a:r>
            <a:r>
              <a:rPr lang="en-US" b="1" dirty="0" smtClean="0">
                <a:solidFill>
                  <a:schemeClr val="accent2"/>
                </a:solidFill>
              </a:rPr>
              <a:t>built environment</a:t>
            </a:r>
            <a:r>
              <a:rPr lang="en-US" dirty="0" smtClean="0"/>
              <a:t>.</a:t>
            </a:r>
          </a:p>
          <a:p>
            <a:r>
              <a:rPr lang="en-US" dirty="0" smtClean="0"/>
              <a:t>Since the practice of community planning </a:t>
            </a:r>
            <a:br>
              <a:rPr lang="en-US" dirty="0" smtClean="0"/>
            </a:br>
            <a:r>
              <a:rPr lang="en-US" dirty="0" smtClean="0"/>
              <a:t>plays a significant role in shaping the built </a:t>
            </a:r>
            <a:br>
              <a:rPr lang="en-US" dirty="0" smtClean="0"/>
            </a:br>
            <a:r>
              <a:rPr lang="en-US" dirty="0" smtClean="0"/>
              <a:t>environment, local planning can have </a:t>
            </a:r>
            <a:br>
              <a:rPr lang="en-US" dirty="0" smtClean="0"/>
            </a:br>
            <a:r>
              <a:rPr lang="en-US" dirty="0" smtClean="0"/>
              <a:t>real and significant impacts on </a:t>
            </a:r>
            <a:r>
              <a:rPr lang="en-US" b="1" dirty="0" smtClean="0">
                <a:solidFill>
                  <a:schemeClr val="accent2"/>
                </a:solidFill>
              </a:rPr>
              <a:t>increasing </a:t>
            </a:r>
            <a:br>
              <a:rPr lang="en-US" b="1" dirty="0" smtClean="0">
                <a:solidFill>
                  <a:schemeClr val="accent2"/>
                </a:solidFill>
              </a:rPr>
            </a:br>
            <a:r>
              <a:rPr lang="en-US" b="1" dirty="0" smtClean="0">
                <a:solidFill>
                  <a:schemeClr val="accent2"/>
                </a:solidFill>
              </a:rPr>
              <a:t>community health</a:t>
            </a:r>
            <a:r>
              <a:rPr lang="en-US" dirty="0" smtClean="0"/>
              <a:t>. </a:t>
            </a:r>
            <a:endParaRPr lang="en-US" dirty="0"/>
          </a:p>
        </p:txBody>
      </p:sp>
      <p:pic>
        <p:nvPicPr>
          <p:cNvPr id="15" name="Picture 14"/>
          <p:cNvPicPr>
            <a:picLocks noChangeAspect="1"/>
          </p:cNvPicPr>
          <p:nvPr/>
        </p:nvPicPr>
        <p:blipFill>
          <a:blip r:embed="rId3"/>
          <a:stretch>
            <a:fillRect/>
          </a:stretch>
        </p:blipFill>
        <p:spPr>
          <a:xfrm>
            <a:off x="838200" y="3062116"/>
            <a:ext cx="10828065" cy="2842311"/>
          </a:xfrm>
          <a:prstGeom prst="rect">
            <a:avLst/>
          </a:prstGeom>
        </p:spPr>
      </p:pic>
      <p:sp>
        <p:nvSpPr>
          <p:cNvPr id="7" name="Footer Placeholder 2"/>
          <p:cNvSpPr>
            <a:spLocks noGrp="1"/>
          </p:cNvSpPr>
          <p:nvPr>
            <p:ph type="ftr" sz="quarter" idx="10"/>
          </p:nvPr>
        </p:nvSpPr>
        <p:spPr>
          <a:xfrm>
            <a:off x="838199" y="6193363"/>
            <a:ext cx="8509001" cy="365125"/>
          </a:xfrm>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Hennepin County Community Works, </a:t>
            </a:r>
            <a:r>
              <a:rPr lang="en-US" dirty="0" smtClean="0">
                <a:latin typeface="Segoe UI" panose="020B0502040204020203" pitchFamily="34" charset="0"/>
                <a:ea typeface="Segoe UI" panose="020B0502040204020203" pitchFamily="34" charset="0"/>
                <a:cs typeface="Segoe UI" panose="020B0502040204020203" pitchFamily="34" charset="0"/>
              </a:rPr>
              <a:t>November 09, </a:t>
            </a:r>
            <a:r>
              <a:rPr lang="en-US" dirty="0">
                <a:latin typeface="Segoe UI" panose="020B0502040204020203" pitchFamily="34" charset="0"/>
                <a:ea typeface="Segoe UI" panose="020B0502040204020203" pitchFamily="34" charset="0"/>
                <a:cs typeface="Segoe UI" panose="020B0502040204020203" pitchFamily="34" charset="0"/>
              </a:rPr>
              <a:t>2017 </a:t>
            </a:r>
            <a:r>
              <a:rPr lang="ar-AE" dirty="0">
                <a:latin typeface="Segoe UI" panose="020B0502040204020203" pitchFamily="34" charset="0"/>
                <a:ea typeface="Segoe UI" panose="020B0502040204020203" pitchFamily="34" charset="0"/>
                <a:cs typeface="Segoe UI" panose="020B0502040204020203" pitchFamily="34" charset="0"/>
              </a:rPr>
              <a:t>ﺍ</a:t>
            </a:r>
            <a:r>
              <a:rPr lang="en-US" dirty="0">
                <a:latin typeface="Segoe UI" panose="020B0502040204020203" pitchFamily="34" charset="0"/>
                <a:ea typeface="Segoe UI" panose="020B0502040204020203" pitchFamily="34" charset="0"/>
                <a:cs typeface="Segoe UI" panose="020B0502040204020203" pitchFamily="34" charset="0"/>
              </a:rPr>
              <a:t> Slide </a:t>
            </a:r>
            <a:fld id="{19A574A5-9EE4-47D2-B147-8E2A9BFBB828}" type="slidenum">
              <a:rPr lang="en-US">
                <a:latin typeface="Segoe UI" panose="020B0502040204020203" pitchFamily="34" charset="0"/>
                <a:ea typeface="Segoe UI" panose="020B0502040204020203" pitchFamily="34" charset="0"/>
                <a:cs typeface="Segoe UI" panose="020B0502040204020203" pitchFamily="34" charset="0"/>
              </a:rPr>
              <a:t>9</a:t>
            </a:fld>
            <a:endParaRPr lang="en-US"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2500159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Hennepin County Palette 2016">
      <a:dk1>
        <a:srgbClr val="113C66"/>
      </a:dk1>
      <a:lt1>
        <a:srgbClr val="FAFAFA"/>
      </a:lt1>
      <a:dk2>
        <a:srgbClr val="113C66"/>
      </a:dk2>
      <a:lt2>
        <a:srgbClr val="FAFAFA"/>
      </a:lt2>
      <a:accent1>
        <a:srgbClr val="0058A3"/>
      </a:accent1>
      <a:accent2>
        <a:srgbClr val="44C8F5"/>
      </a:accent2>
      <a:accent3>
        <a:srgbClr val="9FCC3B"/>
      </a:accent3>
      <a:accent4>
        <a:srgbClr val="F7931E"/>
      </a:accent4>
      <a:accent5>
        <a:srgbClr val="EF413C"/>
      </a:accent5>
      <a:accent6>
        <a:srgbClr val="3E1151"/>
      </a:accent6>
      <a:hlink>
        <a:srgbClr val="00AEEF"/>
      </a:hlink>
      <a:folHlink>
        <a:srgbClr val="44C8F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 Template 2016 Segoe FINAL" id="{211980DC-F677-416B-81BC-785650C7CEF5}" vid="{1324B38D-8181-4F00-8EF1-F244253B98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HC-Template-Oct-2016 (1)</Template>
  <TotalTime>6296</TotalTime>
  <Words>1795</Words>
  <Application>Microsoft Office PowerPoint</Application>
  <PresentationFormat>Widescreen</PresentationFormat>
  <Paragraphs>213</Paragraphs>
  <Slides>23</Slides>
  <Notes>23</Notes>
  <HiddenSlides>3</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ＭＳ Ｐゴシック</vt:lpstr>
      <vt:lpstr>Arial</vt:lpstr>
      <vt:lpstr>Arial Narrow</vt:lpstr>
      <vt:lpstr>Calibri</vt:lpstr>
      <vt:lpstr>Calibri Light</vt:lpstr>
      <vt:lpstr>Myriad Pro</vt:lpstr>
      <vt:lpstr>Myriad Pro Light</vt:lpstr>
      <vt:lpstr>Segoe UI</vt:lpstr>
      <vt:lpstr>Segoe UI Light</vt:lpstr>
      <vt:lpstr>Office Theme</vt:lpstr>
      <vt:lpstr>Comprehensive Planning for Health: Tools and examples </vt:lpstr>
      <vt:lpstr>Communities &amp; health are connected</vt:lpstr>
      <vt:lpstr>Health is more than biology &amp; medical care</vt:lpstr>
      <vt:lpstr>Healthy communities make healthy people</vt:lpstr>
      <vt:lpstr>Determinants of health</vt:lpstr>
      <vt:lpstr>Social determinants of health</vt:lpstr>
      <vt:lpstr>Social determinants of health</vt:lpstr>
      <vt:lpstr>Planning for a healthy community</vt:lpstr>
      <vt:lpstr>Planning and health</vt:lpstr>
      <vt:lpstr>Planning and health</vt:lpstr>
      <vt:lpstr>Comprehensive planning</vt:lpstr>
      <vt:lpstr>Planning and health</vt:lpstr>
      <vt:lpstr>Planning and health</vt:lpstr>
      <vt:lpstr>Health in planning</vt:lpstr>
      <vt:lpstr>Where does health fit in?</vt:lpstr>
      <vt:lpstr>Osseo: a local draft plan update example</vt:lpstr>
      <vt:lpstr>Osseo: a local draft plan update example</vt:lpstr>
      <vt:lpstr>Osseo: a local draft plan update example</vt:lpstr>
      <vt:lpstr>Healthy comprehensive plans checklist</vt:lpstr>
      <vt:lpstr>Healthy Comprehensive Planning Checklist </vt:lpstr>
      <vt:lpstr>Healthy Comprehensive Planning Checklist </vt:lpstr>
      <vt:lpstr>Healthy Comprehensive Planning Checklist</vt:lpstr>
      <vt:lpstr>PowerPoint Presentation</vt:lpstr>
    </vt:vector>
  </TitlesOfParts>
  <Manager/>
  <Company>Hennepin County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Nicole Hovatter</dc:creator>
  <cp:keywords/>
  <dc:description/>
  <cp:lastModifiedBy>Denise P. Engen</cp:lastModifiedBy>
  <cp:revision>424</cp:revision>
  <cp:lastPrinted>2017-11-08T22:39:20Z</cp:lastPrinted>
  <dcterms:created xsi:type="dcterms:W3CDTF">2016-10-19T13:42:32Z</dcterms:created>
  <dcterms:modified xsi:type="dcterms:W3CDTF">2017-11-09T17:34:22Z</dcterms:modified>
  <cp:category/>
</cp:coreProperties>
</file>