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5" r:id="rId6"/>
  </p:sldMasterIdLst>
  <p:notesMasterIdLst>
    <p:notesMasterId r:id="rId28"/>
  </p:notesMasterIdLst>
  <p:sldIdLst>
    <p:sldId id="272" r:id="rId7"/>
    <p:sldId id="315" r:id="rId8"/>
    <p:sldId id="316" r:id="rId9"/>
    <p:sldId id="256" r:id="rId10"/>
    <p:sldId id="299" r:id="rId11"/>
    <p:sldId id="300" r:id="rId12"/>
    <p:sldId id="301" r:id="rId13"/>
    <p:sldId id="304" r:id="rId14"/>
    <p:sldId id="302" r:id="rId15"/>
    <p:sldId id="303" r:id="rId16"/>
    <p:sldId id="317" r:id="rId17"/>
    <p:sldId id="322" r:id="rId18"/>
    <p:sldId id="323" r:id="rId19"/>
    <p:sldId id="310" r:id="rId20"/>
    <p:sldId id="312" r:id="rId21"/>
    <p:sldId id="313" r:id="rId22"/>
    <p:sldId id="314" r:id="rId23"/>
    <p:sldId id="318" r:id="rId24"/>
    <p:sldId id="319" r:id="rId25"/>
    <p:sldId id="320" r:id="rId26"/>
    <p:sldId id="3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66645F"/>
    <a:srgbClr val="E77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62" autoAdjust="0"/>
    <p:restoredTop sz="94660"/>
  </p:normalViewPr>
  <p:slideViewPr>
    <p:cSldViewPr snapToGrid="0">
      <p:cViewPr varScale="1">
        <p:scale>
          <a:sx n="76" d="100"/>
          <a:sy n="76" d="100"/>
        </p:scale>
        <p:origin x="76" y="38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77609-1857-4E0D-AA5C-1881A6CE7BBC}" type="datetimeFigureOut">
              <a:rPr lang="en-US" smtClean="0"/>
              <a:t>6/23/2017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7DA32F-3C0D-4AD8-98B2-CBE8B9840F84}" type="slidenum">
              <a:rPr lang="en-US" smtClean="0"/>
              <a:t>‹#›</a:t>
            </a:fld>
            <a:endParaRPr lang="en-US"/>
          </a:p>
        </p:txBody>
      </p:sp>
    </p:spTree>
    <p:extLst>
      <p:ext uri="{BB962C8B-B14F-4D97-AF65-F5344CB8AC3E}">
        <p14:creationId xmlns:p14="http://schemas.microsoft.com/office/powerpoint/2010/main" val="1810365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1985B7B-644E-4EB0-A311-E9554D0B369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9/24/2015</a:t>
            </a:r>
          </a:p>
        </p:txBody>
      </p:sp>
      <p:sp>
        <p:nvSpPr>
          <p:cNvPr id="6" name="Footer Placeholder 5"/>
          <p:cNvSpPr>
            <a:spLocks noGrp="1"/>
          </p:cNvSpPr>
          <p:nvPr>
            <p:ph type="ft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Brian Ross, Great Plains Institute</a:t>
            </a:r>
          </a:p>
        </p:txBody>
      </p:sp>
      <p:sp>
        <p:nvSpPr>
          <p:cNvPr id="7" name="Header Placeholder 6"/>
          <p:cNvSpPr>
            <a:spLocks noGrp="1"/>
          </p:cNvSpPr>
          <p:nvPr>
            <p:ph type="hdr"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Mn Association of County Planning and Zoning Administrators</a:t>
            </a:r>
          </a:p>
        </p:txBody>
      </p:sp>
    </p:spTree>
    <p:extLst>
      <p:ext uri="{BB962C8B-B14F-4D97-AF65-F5344CB8AC3E}">
        <p14:creationId xmlns:p14="http://schemas.microsoft.com/office/powerpoint/2010/main" val="371410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(ERIC)</a:t>
            </a:r>
          </a:p>
          <a:p>
            <a:endParaRPr lang="en-US" baseline="0" dirty="0"/>
          </a:p>
          <a:p>
            <a:r>
              <a:rPr lang="en-US" baseline="0" dirty="0"/>
              <a:t>To be more specific, the solar calculations and community solar map provided by the Metropolitan Council will need to be included in the Comprehensive Plan to meet the statutory requirement for solar resource protection. To meet the requirement for solar resource development, each community will need to include any policies or strategies that it deems appropriate to ensure that development procedures are in place to ensure direct access to sunlight for solar energy systems. If the elements for solar protection and solar development are not included in the Plan, the Plan will be considered incomplete. </a:t>
            </a:r>
          </a:p>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F17732-738F-4B57-A47E-98F035DD803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987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3B5C2C2-6987-49C9-8690-ADBB0AFAF452}"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04F64-E9A0-4403-A7D1-9BAA4C20A905}"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8857" y="6055261"/>
            <a:ext cx="1712547" cy="645432"/>
          </a:xfrm>
          <a:prstGeom prst="rect">
            <a:avLst/>
          </a:prstGeom>
        </p:spPr>
      </p:pic>
    </p:spTree>
    <p:extLst>
      <p:ext uri="{BB962C8B-B14F-4D97-AF65-F5344CB8AC3E}">
        <p14:creationId xmlns:p14="http://schemas.microsoft.com/office/powerpoint/2010/main" val="87115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B5C2C2-6987-49C9-8690-ADBB0AFAF452}"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947883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B5C2C2-6987-49C9-8690-ADBB0AFAF452}"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13718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B5C2C2-6987-49C9-8690-ADBB0AFAF452}"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352613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0" y="6301264"/>
            <a:ext cx="12192000" cy="55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p:txBody>
          <a:bodyPr/>
          <a:lstStyle>
            <a:lvl1pPr>
              <a:defRPr b="1">
                <a:solidFill>
                  <a:schemeClr val="accent6">
                    <a:lumMod val="20000"/>
                    <a:lumOff val="8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ü"/>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7837A79-673E-C247-A4FC-94C11785B5DD}" type="slidenum">
              <a:rPr lang="en-US" smtClean="0">
                <a:solidFill>
                  <a:prstClr val="white"/>
                </a:solidFill>
              </a:rPr>
              <a:pPr/>
              <a:t>‹#›</a:t>
            </a:fld>
            <a:endParaRPr lang="en-US" dirty="0">
              <a:solidFill>
                <a:prstClr val="white"/>
              </a:solidFill>
            </a:endParaRPr>
          </a:p>
        </p:txBody>
      </p:sp>
      <p:pic>
        <p:nvPicPr>
          <p:cNvPr id="9" name="Picture 8" descr="GPI_Logo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78367" y="6400801"/>
            <a:ext cx="3384551"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72816"/>
            <a:ext cx="121920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6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chemeClr val="accent6">
                    <a:lumMod val="20000"/>
                    <a:lumOff val="8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buFont typeface="Wingdings" panose="05000000000000000000" pitchFamily="2" charset="2"/>
              <a:buChar char="ü"/>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7837A79-673E-C247-A4FC-94C11785B5DD}"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72816"/>
            <a:ext cx="121920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3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7837A79-673E-C247-A4FC-94C11785B5DD}" type="slidenum">
              <a:rPr lang="en-US" smtClean="0">
                <a:solidFill>
                  <a:prstClr val="white"/>
                </a:solidFill>
              </a:rPr>
              <a:pPr/>
              <a:t>‹#›</a:t>
            </a:fld>
            <a:endParaRPr lang="en-US" dirty="0">
              <a:solidFill>
                <a:prstClr val="white"/>
              </a:solidFill>
            </a:endParaRP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72816"/>
            <a:ext cx="121920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12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4D32A8-A333-4462-A1CF-E1D5BD15171D}" type="datetimeFigureOut">
              <a:rPr lang="en-US" smtClean="0">
                <a:solidFill>
                  <a:prstClr val="black">
                    <a:tint val="75000"/>
                  </a:prstClr>
                </a:solidFill>
              </a:rPr>
              <a:pPr/>
              <a:t>6/23/2017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748BF9E-2A94-4D45-B68D-3EA34B92C7C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58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D32A8-A333-4462-A1CF-E1D5BD15171D}" type="datetimeFigureOut">
              <a:rPr lang="en-US" smtClean="0">
                <a:solidFill>
                  <a:prstClr val="black">
                    <a:tint val="75000"/>
                  </a:prstClr>
                </a:solidFill>
              </a:rPr>
              <a:pPr/>
              <a:t>6/23/2017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748BF9E-2A94-4D45-B68D-3EA34B92C7C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282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D32A8-A333-4462-A1CF-E1D5BD15171D}" type="datetimeFigureOut">
              <a:rPr lang="en-US" smtClean="0">
                <a:solidFill>
                  <a:prstClr val="black">
                    <a:tint val="75000"/>
                  </a:prstClr>
                </a:solidFill>
              </a:rPr>
              <a:pPr/>
              <a:t>6/23/2017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748BF9E-2A94-4D45-B68D-3EA34B92C7C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08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896049" y="3829367"/>
            <a:ext cx="254120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5380038"/>
            <a:ext cx="121920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3719513"/>
            <a:ext cx="121920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GPI_Sustainabilty_Temp.png"/>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85371" y="3829367"/>
            <a:ext cx="8010676"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55573" y="3005842"/>
            <a:ext cx="8936428" cy="713039"/>
          </a:xfrm>
          <a:prstGeom prst="rect">
            <a:avLst/>
          </a:prstGeom>
          <a:ln>
            <a:solidFill>
              <a:schemeClr val="bg1"/>
            </a:solidFill>
          </a:ln>
        </p:spPr>
        <p:txBody>
          <a:bodyPr anchor="t">
            <a:normAutofit/>
          </a:bodyPr>
          <a:lstStyle>
            <a:lvl1pPr algn="l">
              <a:defRPr sz="2000" b="0" i="0" cap="all">
                <a:solidFill>
                  <a:srgbClr val="FFFF99"/>
                </a:solidFill>
                <a:latin typeface="Helvetica"/>
                <a:cs typeface="Helvetica"/>
              </a:defRPr>
            </a:lvl1pPr>
          </a:lstStyle>
          <a:p>
            <a:r>
              <a:rPr lang="en-US" dirty="0"/>
              <a:t>Click to edit Master title style</a:t>
            </a:r>
          </a:p>
        </p:txBody>
      </p:sp>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t="-1"/>
          <a:stretch/>
        </p:blipFill>
        <p:spPr>
          <a:xfrm>
            <a:off x="3497943" y="3820796"/>
            <a:ext cx="2656114" cy="1492883"/>
          </a:xfrm>
          <a:prstGeom prst="rect">
            <a:avLst/>
          </a:prstGeom>
        </p:spPr>
      </p:pic>
    </p:spTree>
    <p:extLst>
      <p:ext uri="{BB962C8B-B14F-4D97-AF65-F5344CB8AC3E}">
        <p14:creationId xmlns:p14="http://schemas.microsoft.com/office/powerpoint/2010/main" val="200592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B5C2C2-6987-49C9-8690-ADBB0AFAF452}"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300724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B5C2C2-6987-49C9-8690-ADBB0AFAF452}"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121306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B5C2C2-6987-49C9-8690-ADBB0AFAF452}"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375219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B5C2C2-6987-49C9-8690-ADBB0AFAF452}"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255401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89" y="6136775"/>
            <a:ext cx="1628427" cy="613728"/>
          </a:xfrm>
          <a:prstGeom prst="rect">
            <a:avLst/>
          </a:prstGeom>
        </p:spPr>
      </p:pic>
      <p:sp>
        <p:nvSpPr>
          <p:cNvPr id="2" name="TextBox 1"/>
          <p:cNvSpPr txBox="1"/>
          <p:nvPr userDrawn="1"/>
        </p:nvSpPr>
        <p:spPr>
          <a:xfrm>
            <a:off x="1741716" y="6537049"/>
            <a:ext cx="1748972"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Draft –</a:t>
            </a:r>
            <a:r>
              <a:rPr lang="en-US" sz="1100" baseline="0" dirty="0">
                <a:latin typeface="Arial" panose="020B0604020202020204" pitchFamily="34" charset="0"/>
                <a:cs typeface="Arial" panose="020B0604020202020204" pitchFamily="34" charset="0"/>
              </a:rPr>
              <a:t>  November 2016</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47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B5C2C2-6987-49C9-8690-ADBB0AFAF452}"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269090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5C2C2-6987-49C9-8690-ADBB0AFAF452}"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129825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B5C2C2-6987-49C9-8690-ADBB0AFAF452}"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04F64-E9A0-4403-A7D1-9BAA4C20A905}" type="slidenum">
              <a:rPr lang="en-US" smtClean="0"/>
              <a:t>‹#›</a:t>
            </a:fld>
            <a:endParaRPr lang="en-US"/>
          </a:p>
        </p:txBody>
      </p:sp>
    </p:spTree>
    <p:extLst>
      <p:ext uri="{BB962C8B-B14F-4D97-AF65-F5344CB8AC3E}">
        <p14:creationId xmlns:p14="http://schemas.microsoft.com/office/powerpoint/2010/main" val="187150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5C2C2-6987-49C9-8690-ADBB0AFAF452}" type="datetimeFigureOut">
              <a:rPr lang="en-US" smtClean="0"/>
              <a:t>6/23/2017</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04F64-E9A0-4403-A7D1-9BAA4C20A905}" type="slidenum">
              <a:rPr lang="en-US" smtClean="0"/>
              <a:t>‹#›</a:t>
            </a:fld>
            <a:endParaRPr lang="en-US"/>
          </a:p>
        </p:txBody>
      </p:sp>
    </p:spTree>
    <p:extLst>
      <p:ext uri="{BB962C8B-B14F-4D97-AF65-F5344CB8AC3E}">
        <p14:creationId xmlns:p14="http://schemas.microsoft.com/office/powerpoint/2010/main" val="244248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E017B9F-2891-AB4B-8C51-A0BB9E18BBF9}" type="datetimeFigureOut">
              <a:rPr lang="en-US" smtClean="0">
                <a:solidFill>
                  <a:prstClr val="black">
                    <a:tint val="75000"/>
                  </a:prstClr>
                </a:solidFill>
              </a:rPr>
              <a:pPr defTabSz="457200"/>
              <a:t>6/23/2017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7837A79-673E-C247-A4FC-94C11785B5DD}"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9996793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D32A8-A333-4462-A1CF-E1D5BD15171D}" type="datetimeFigureOut">
              <a:rPr lang="en-US" smtClean="0">
                <a:solidFill>
                  <a:prstClr val="black">
                    <a:tint val="75000"/>
                  </a:prstClr>
                </a:solidFill>
              </a:rPr>
              <a:pPr/>
              <a:t>6/23/2017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BF9E-2A94-4D45-B68D-3EA34B92C7C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0181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7645" y="2577792"/>
            <a:ext cx="11302739" cy="1079808"/>
          </a:xfrm>
        </p:spPr>
        <p:txBody>
          <a:bodyPr>
            <a:normAutofit/>
          </a:bodyPr>
          <a:lstStyle/>
          <a:p>
            <a:pPr algn="r">
              <a:spcBef>
                <a:spcPts val="0"/>
              </a:spcBef>
              <a:defRPr/>
            </a:pPr>
            <a:r>
              <a:rPr lang="en-US" dirty="0">
                <a:solidFill>
                  <a:schemeClr val="bg1"/>
                </a:solidFill>
              </a:rPr>
              <a:t>June 23</a:t>
            </a:r>
            <a:r>
              <a:rPr lang="en-US" dirty="0">
                <a:solidFill>
                  <a:schemeClr val="bg1"/>
                </a:solidFill>
                <a:ea typeface="+mj-ea"/>
              </a:rPr>
              <a:t>, 2017</a:t>
            </a:r>
            <a:br>
              <a:rPr lang="en-US" dirty="0">
                <a:solidFill>
                  <a:schemeClr val="accent1"/>
                </a:solidFill>
                <a:ea typeface="+mj-ea"/>
              </a:rPr>
            </a:br>
            <a:endParaRPr lang="en-US" sz="1600" cap="none" dirty="0">
              <a:solidFill>
                <a:schemeClr val="accent1"/>
              </a:solidFill>
            </a:endParaRPr>
          </a:p>
        </p:txBody>
      </p:sp>
      <p:sp>
        <p:nvSpPr>
          <p:cNvPr id="3" name="TextBox 2"/>
          <p:cNvSpPr txBox="1"/>
          <p:nvPr/>
        </p:nvSpPr>
        <p:spPr>
          <a:xfrm>
            <a:off x="1828800" y="5562600"/>
            <a:ext cx="3733800" cy="738664"/>
          </a:xfrm>
          <a:prstGeom prst="rect">
            <a:avLst/>
          </a:prstGeom>
          <a:noFill/>
        </p:spPr>
        <p:txBody>
          <a:bodyPr wrap="square" rtlCol="0">
            <a:spAutoFit/>
          </a:bodyPr>
          <a:lstStyle/>
          <a:p>
            <a:pPr algn="ctr"/>
            <a:r>
              <a:rPr lang="en-US" sz="2400" b="1" kern="0" dirty="0">
                <a:solidFill>
                  <a:srgbClr val="FFFF00"/>
                </a:solidFill>
              </a:rPr>
              <a:t>Brian Ross, AICP, LEED GA</a:t>
            </a:r>
          </a:p>
          <a:p>
            <a:pPr algn="ctr"/>
            <a:r>
              <a:rPr lang="en-US" b="1" kern="0" dirty="0">
                <a:solidFill>
                  <a:srgbClr val="FFFF00"/>
                </a:solidFill>
              </a:rPr>
              <a:t>Senior Program Director</a:t>
            </a:r>
          </a:p>
        </p:txBody>
      </p:sp>
      <p:sp>
        <p:nvSpPr>
          <p:cNvPr id="2" name="Rectangle 1"/>
          <p:cNvSpPr/>
          <p:nvPr/>
        </p:nvSpPr>
        <p:spPr>
          <a:xfrm>
            <a:off x="207390" y="711104"/>
            <a:ext cx="10460610" cy="769441"/>
          </a:xfrm>
          <a:prstGeom prst="rect">
            <a:avLst/>
          </a:prstGeom>
        </p:spPr>
        <p:txBody>
          <a:bodyPr wrap="square">
            <a:spAutoFit/>
          </a:bodyPr>
          <a:lstStyle/>
          <a:p>
            <a:r>
              <a:rPr lang="en-US" sz="4400" b="1" kern="0" cap="all" dirty="0">
                <a:solidFill>
                  <a:srgbClr val="FFFF99"/>
                </a:solidFill>
                <a:cs typeface="Helvetica"/>
              </a:rPr>
              <a:t>Energy And the Comprehensive Plan</a:t>
            </a:r>
            <a:endParaRPr lang="en-US" sz="3200" b="1" kern="0" cap="all" dirty="0">
              <a:solidFill>
                <a:srgbClr val="FFFF99"/>
              </a:solidFill>
              <a:cs typeface="Helvetica"/>
            </a:endParaRPr>
          </a:p>
        </p:txBody>
      </p:sp>
      <p:sp>
        <p:nvSpPr>
          <p:cNvPr id="4" name="Rectangle 3"/>
          <p:cNvSpPr/>
          <p:nvPr/>
        </p:nvSpPr>
        <p:spPr>
          <a:xfrm>
            <a:off x="0" y="6301264"/>
            <a:ext cx="12192000" cy="55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a:solidFill>
                <a:prstClr val="white"/>
              </a:solidFill>
            </a:endParaRPr>
          </a:p>
        </p:txBody>
      </p:sp>
      <p:pic>
        <p:nvPicPr>
          <p:cNvPr id="6" name="Picture 4" descr="GPI_Logo.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1100" y="6320526"/>
            <a:ext cx="3195638" cy="51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934200" y="5543337"/>
            <a:ext cx="3733800" cy="738664"/>
          </a:xfrm>
          <a:prstGeom prst="rect">
            <a:avLst/>
          </a:prstGeom>
          <a:noFill/>
        </p:spPr>
        <p:txBody>
          <a:bodyPr wrap="square" rtlCol="0">
            <a:spAutoFit/>
          </a:bodyPr>
          <a:lstStyle/>
          <a:p>
            <a:pPr algn="ctr"/>
            <a:r>
              <a:rPr lang="en-US" sz="2400" b="1" kern="0" dirty="0">
                <a:solidFill>
                  <a:srgbClr val="FFFF00"/>
                </a:solidFill>
              </a:rPr>
              <a:t>Abby Finis</a:t>
            </a:r>
          </a:p>
          <a:p>
            <a:pPr algn="ctr"/>
            <a:r>
              <a:rPr lang="en-US" b="1" kern="0" dirty="0">
                <a:solidFill>
                  <a:srgbClr val="FFFF00"/>
                </a:solidFill>
              </a:rPr>
              <a:t>Senior Planner</a:t>
            </a:r>
          </a:p>
        </p:txBody>
      </p:sp>
    </p:spTree>
    <p:extLst>
      <p:ext uri="{BB962C8B-B14F-4D97-AF65-F5344CB8AC3E}">
        <p14:creationId xmlns:p14="http://schemas.microsoft.com/office/powerpoint/2010/main" val="61134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2" name="Picture 1"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2217" t="17982" r="3207" b="1407"/>
          <a:stretch/>
        </p:blipFill>
        <p:spPr>
          <a:xfrm>
            <a:off x="0" y="0"/>
            <a:ext cx="12269472" cy="6858000"/>
          </a:xfrm>
          <a:prstGeom prst="rect">
            <a:avLst/>
          </a:prstGeom>
        </p:spPr>
      </p:pic>
    </p:spTree>
    <p:extLst>
      <p:ext uri="{BB962C8B-B14F-4D97-AF65-F5344CB8AC3E}">
        <p14:creationId xmlns:p14="http://schemas.microsoft.com/office/powerpoint/2010/main" val="1389861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Technical Assistance to </a:t>
            </a:r>
            <a:r>
              <a:rPr lang="en-US" dirty="0" err="1"/>
              <a:t>GreenStep</a:t>
            </a:r>
            <a:r>
              <a:rPr lang="en-US" dirty="0"/>
              <a:t> Cities</a:t>
            </a:r>
          </a:p>
        </p:txBody>
      </p:sp>
      <p:sp>
        <p:nvSpPr>
          <p:cNvPr id="4" name="Content Placeholder 3"/>
          <p:cNvSpPr>
            <a:spLocks noGrp="1"/>
          </p:cNvSpPr>
          <p:nvPr>
            <p:ph idx="1"/>
          </p:nvPr>
        </p:nvSpPr>
        <p:spPr>
          <a:xfrm>
            <a:off x="4345496" y="1600201"/>
            <a:ext cx="7692706" cy="5257799"/>
          </a:xfrm>
        </p:spPr>
        <p:txBody>
          <a:bodyPr>
            <a:normAutofit fontScale="85000" lnSpcReduction="10000"/>
          </a:bodyPr>
          <a:lstStyle/>
          <a:p>
            <a:r>
              <a:rPr lang="en-US" dirty="0"/>
              <a:t>The </a:t>
            </a:r>
            <a:r>
              <a:rPr lang="en-US" dirty="0" err="1"/>
              <a:t>GreenStep</a:t>
            </a:r>
            <a:r>
              <a:rPr lang="en-US" dirty="0"/>
              <a:t> Cities program is providing technical assistance to Metro cities to address energy and climate in their comprehensive plans and implementation efforts. </a:t>
            </a:r>
          </a:p>
          <a:p>
            <a:r>
              <a:rPr lang="en-US" dirty="0">
                <a:solidFill>
                  <a:srgbClr val="66FF33"/>
                </a:solidFill>
              </a:rPr>
              <a:t>All </a:t>
            </a:r>
            <a:r>
              <a:rPr lang="en-US" dirty="0" err="1">
                <a:solidFill>
                  <a:srgbClr val="66FF33"/>
                </a:solidFill>
              </a:rPr>
              <a:t>GreenStep</a:t>
            </a:r>
            <a:r>
              <a:rPr lang="en-US" dirty="0">
                <a:solidFill>
                  <a:srgbClr val="66FF33"/>
                </a:solidFill>
              </a:rPr>
              <a:t> Cities at Step 2 or higher will have Regional Indicator Initiative data compiled or updated (Statewide).</a:t>
            </a:r>
          </a:p>
          <a:p>
            <a:r>
              <a:rPr lang="en-US" dirty="0"/>
              <a:t>The </a:t>
            </a:r>
            <a:r>
              <a:rPr lang="en-US" dirty="0" err="1"/>
              <a:t>LoGoPEP</a:t>
            </a:r>
            <a:r>
              <a:rPr lang="en-US" dirty="0"/>
              <a:t> program is entering a new phase outside the Metro area.  Technical assistance is available for ten cities to incorporate energy and climate benchmarking and goals into Comprehensive Plans or other policy documents (based on Regional Indicators data).</a:t>
            </a:r>
          </a:p>
        </p:txBody>
      </p:sp>
      <p:pic>
        <p:nvPicPr>
          <p:cNvPr id="5" name="Picture 4"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59717" t="38321" r="4264" b="3487"/>
          <a:stretch/>
        </p:blipFill>
        <p:spPr>
          <a:xfrm>
            <a:off x="-1" y="1845578"/>
            <a:ext cx="4261607" cy="4514857"/>
          </a:xfrm>
          <a:prstGeom prst="rect">
            <a:avLst/>
          </a:prstGeom>
        </p:spPr>
      </p:pic>
    </p:spTree>
    <p:extLst>
      <p:ext uri="{BB962C8B-B14F-4D97-AF65-F5344CB8AC3E}">
        <p14:creationId xmlns:p14="http://schemas.microsoft.com/office/powerpoint/2010/main" val="223015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Energy “Reserves”?</a:t>
            </a:r>
          </a:p>
        </p:txBody>
      </p:sp>
      <p:sp>
        <p:nvSpPr>
          <p:cNvPr id="3" name="Content Placeholder 2"/>
          <p:cNvSpPr>
            <a:spLocks noGrp="1"/>
          </p:cNvSpPr>
          <p:nvPr>
            <p:ph idx="1"/>
          </p:nvPr>
        </p:nvSpPr>
        <p:spPr>
          <a:xfrm>
            <a:off x="260059" y="1530400"/>
            <a:ext cx="7450985" cy="5257800"/>
          </a:xfrm>
        </p:spPr>
        <p:txBody>
          <a:bodyPr>
            <a:normAutofit/>
          </a:bodyPr>
          <a:lstStyle/>
          <a:p>
            <a:pPr>
              <a:buFont typeface="Wingdings" panose="05000000000000000000" pitchFamily="2" charset="2"/>
              <a:buChar char="ü"/>
            </a:pPr>
            <a:r>
              <a:rPr lang="en-US" sz="2400" b="1" dirty="0"/>
              <a:t>Proved oil and gas reserves - </a:t>
            </a:r>
            <a:r>
              <a:rPr lang="en-US" sz="2400" dirty="0">
                <a:solidFill>
                  <a:srgbClr val="FFFF99"/>
                </a:solidFill>
              </a:rPr>
              <a:t>those quantities of oil and gas, which, by analysis of geoscience and engineering data, can be estimated with reasonable certainty to be economically producible–from a given date forward, from known reservoirs, and under existing economic conditions, operating methods, and government regulations.  </a:t>
            </a:r>
          </a:p>
          <a:p>
            <a:pPr marL="205740" lvl="1" indent="0">
              <a:buNone/>
            </a:pPr>
            <a:r>
              <a:rPr lang="en-US" sz="1700" dirty="0"/>
              <a:t>	(SEC definition of proved reserves)</a:t>
            </a:r>
          </a:p>
          <a:p>
            <a:pPr>
              <a:buFont typeface="Wingdings" panose="05000000000000000000" pitchFamily="2" charset="2"/>
              <a:buChar char="ü"/>
            </a:pP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61299" y="1289841"/>
            <a:ext cx="2743200" cy="179070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1876" y="3216965"/>
            <a:ext cx="2702046" cy="159759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7861299" y="4950981"/>
            <a:ext cx="2743200" cy="1387145"/>
          </a:xfrm>
          <a:prstGeom prst="rect">
            <a:avLst/>
          </a:prstGeom>
        </p:spPr>
      </p:pic>
    </p:spTree>
    <p:extLst>
      <p:ext uri="{BB962C8B-B14F-4D97-AF65-F5344CB8AC3E}">
        <p14:creationId xmlns:p14="http://schemas.microsoft.com/office/powerpoint/2010/main" val="116823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Energy “Reserves”?</a:t>
            </a:r>
          </a:p>
        </p:txBody>
      </p:sp>
      <p:sp>
        <p:nvSpPr>
          <p:cNvPr id="3" name="Content Placeholder 2"/>
          <p:cNvSpPr>
            <a:spLocks noGrp="1"/>
          </p:cNvSpPr>
          <p:nvPr>
            <p:ph idx="1"/>
          </p:nvPr>
        </p:nvSpPr>
        <p:spPr>
          <a:xfrm>
            <a:off x="293615" y="1485832"/>
            <a:ext cx="7417429" cy="5257800"/>
          </a:xfrm>
        </p:spPr>
        <p:txBody>
          <a:bodyPr>
            <a:normAutofit/>
          </a:bodyPr>
          <a:lstStyle/>
          <a:p>
            <a:pPr>
              <a:buFont typeface="Wingdings" panose="05000000000000000000" pitchFamily="2" charset="2"/>
              <a:buChar char="ü"/>
            </a:pPr>
            <a:r>
              <a:rPr lang="en-US" sz="2400" b="1" dirty="0"/>
              <a:t>Proved </a:t>
            </a:r>
            <a:r>
              <a:rPr lang="en-US" sz="2400" b="1" dirty="0">
                <a:solidFill>
                  <a:srgbClr val="FFFF00"/>
                </a:solidFill>
              </a:rPr>
              <a:t>solar</a:t>
            </a:r>
            <a:r>
              <a:rPr lang="en-US" sz="2400" b="1" dirty="0"/>
              <a:t> reserves - </a:t>
            </a:r>
            <a:r>
              <a:rPr lang="en-US" sz="2400" dirty="0">
                <a:solidFill>
                  <a:srgbClr val="FFFF99"/>
                </a:solidFill>
              </a:rPr>
              <a:t>those quantities of solar energy, which, by analysis of atmospheric and land cover data, can be estimated with reasonable certainty to be economically producible–from a given date forward, from known access to direct sunlight, and under existing economic conditions, operating methods, and government regulations.  </a:t>
            </a:r>
          </a:p>
          <a:p>
            <a:pPr marL="0" indent="0">
              <a:buNone/>
            </a:pPr>
            <a:r>
              <a:rPr lang="en-US" sz="1700" dirty="0"/>
              <a:t>	(GPI/Grow Solar Partnership definition of proved reserves)</a:t>
            </a: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14609" y="5080883"/>
            <a:ext cx="2753391" cy="1682628"/>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786" y="5080883"/>
            <a:ext cx="2988348" cy="168262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3426" y="5080883"/>
            <a:ext cx="2993796" cy="16817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0024" y="1600200"/>
            <a:ext cx="2755360" cy="164906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26699" y="3306537"/>
            <a:ext cx="2741301" cy="1684367"/>
          </a:xfrm>
          <a:prstGeom prst="rect">
            <a:avLst/>
          </a:prstGeom>
        </p:spPr>
      </p:pic>
    </p:spTree>
    <p:extLst>
      <p:ext uri="{BB962C8B-B14F-4D97-AF65-F5344CB8AC3E}">
        <p14:creationId xmlns:p14="http://schemas.microsoft.com/office/powerpoint/2010/main" val="268927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St. Louis Park</a:t>
            </a:r>
          </a:p>
        </p:txBody>
      </p:sp>
      <p:sp>
        <p:nvSpPr>
          <p:cNvPr id="2" name="Text Placeholder 1"/>
          <p:cNvSpPr>
            <a:spLocks noGrp="1"/>
          </p:cNvSpPr>
          <p:nvPr>
            <p:ph idx="1"/>
          </p:nvPr>
        </p:nvSpPr>
        <p:spPr>
          <a:xfrm>
            <a:off x="7253647" y="1548599"/>
            <a:ext cx="3706586" cy="4525963"/>
          </a:xfrm>
          <a:noFill/>
        </p:spPr>
        <p:txBody>
          <a:bodyPr>
            <a:normAutofit fontScale="85000" lnSpcReduction="10000"/>
          </a:bodyPr>
          <a:lstStyle/>
          <a:p>
            <a:pPr marL="0" indent="0">
              <a:buNone/>
            </a:pPr>
            <a:r>
              <a:rPr lang="en-US" sz="2800" b="1" dirty="0">
                <a:solidFill>
                  <a:srgbClr val="FFE78F"/>
                </a:solidFill>
                <a:latin typeface="Arial" panose="020B0604020202020204" pitchFamily="34" charset="0"/>
                <a:cs typeface="Arial" panose="020B0604020202020204" pitchFamily="34" charset="0"/>
              </a:rPr>
              <a:t>Gross reserves </a:t>
            </a:r>
            <a:endParaRPr lang="en-US" sz="2800" dirty="0">
              <a:solidFill>
                <a:srgbClr val="FFE78F"/>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1,217 </a:t>
            </a:r>
            <a:r>
              <a:rPr lang="en-US" sz="2800" dirty="0" err="1">
                <a:solidFill>
                  <a:srgbClr val="FFE78F"/>
                </a:solidFill>
                <a:latin typeface="Arial" panose="020B0604020202020204" pitchFamily="34" charset="0"/>
                <a:cs typeface="Arial" panose="020B0604020202020204" pitchFamily="34" charset="0"/>
              </a:rPr>
              <a:t>GWh</a:t>
            </a:r>
            <a:r>
              <a:rPr lang="en-US" sz="2800" dirty="0">
                <a:solidFill>
                  <a:srgbClr val="FFE78F"/>
                </a:solidFill>
                <a:latin typeface="Arial" panose="020B0604020202020204" pitchFamily="34" charset="0"/>
                <a:cs typeface="Arial" panose="020B0604020202020204" pitchFamily="34" charset="0"/>
              </a:rPr>
              <a:t> of electricity, </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Approximately 940 MW of generating capacity.  </a:t>
            </a:r>
          </a:p>
          <a:p>
            <a:pPr marL="0" indent="0">
              <a:buNone/>
            </a:pPr>
            <a:r>
              <a:rPr lang="en-US" sz="2800" b="1" dirty="0">
                <a:solidFill>
                  <a:srgbClr val="FFE78F"/>
                </a:solidFill>
                <a:latin typeface="Arial" panose="020B0604020202020204" pitchFamily="34" charset="0"/>
                <a:cs typeface="Arial" panose="020B0604020202020204" pitchFamily="34" charset="0"/>
              </a:rPr>
              <a:t>Rooftop reserves</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216 </a:t>
            </a:r>
            <a:r>
              <a:rPr lang="en-US" sz="2800" dirty="0" err="1">
                <a:solidFill>
                  <a:srgbClr val="FFE78F"/>
                </a:solidFill>
                <a:latin typeface="Arial" panose="020B0604020202020204" pitchFamily="34" charset="0"/>
                <a:cs typeface="Arial" panose="020B0604020202020204" pitchFamily="34" charset="0"/>
              </a:rPr>
              <a:t>GWh</a:t>
            </a:r>
            <a:r>
              <a:rPr lang="en-US" sz="2800" dirty="0">
                <a:solidFill>
                  <a:srgbClr val="FFE78F"/>
                </a:solidFill>
                <a:latin typeface="Arial" panose="020B0604020202020204" pitchFamily="34" charset="0"/>
                <a:cs typeface="Arial" panose="020B0604020202020204" pitchFamily="34" charset="0"/>
              </a:rPr>
              <a:t> of electricity (43% of electric use)</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approximately 170 MW of generating capacity.</a:t>
            </a:r>
          </a:p>
        </p:txBody>
      </p:sp>
      <p:sp>
        <p:nvSpPr>
          <p:cNvPr id="5" name="Slide Number Placeholder 4"/>
          <p:cNvSpPr>
            <a:spLocks noGrp="1"/>
          </p:cNvSpPr>
          <p:nvPr>
            <p:ph type="sldNum" sz="quarter" idx="12"/>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2CEF9C-A152-4A4E-BFD8-E61515FC5ADF}"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rgbClr val="F3F5FF"/>
              </a:solidFill>
              <a:effectLst/>
              <a:uLnTx/>
              <a:uFillTx/>
            </a:endParaRPr>
          </a:p>
        </p:txBody>
      </p:sp>
      <p:sp>
        <p:nvSpPr>
          <p:cNvPr id="6" name="TextBox 5"/>
          <p:cNvSpPr txBox="1"/>
          <p:nvPr/>
        </p:nvSpPr>
        <p:spPr>
          <a:xfrm>
            <a:off x="1605643" y="6211669"/>
            <a:ext cx="517615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E78F"/>
                </a:solidFill>
                <a:effectLst/>
                <a:uLnTx/>
                <a:uFillTx/>
              </a:rPr>
              <a:t>Annual electricity consumed – 498 </a:t>
            </a:r>
            <a:r>
              <a:rPr kumimoji="0" lang="en-US" sz="1800" b="0" i="0" u="none" strike="noStrike" kern="0" cap="none" spc="0" normalizeH="0" baseline="0" noProof="0" dirty="0" err="1">
                <a:ln>
                  <a:noFill/>
                </a:ln>
                <a:solidFill>
                  <a:srgbClr val="FFE78F"/>
                </a:solidFill>
                <a:effectLst/>
                <a:uLnTx/>
                <a:uFillTx/>
              </a:rPr>
              <a:t>GWh</a:t>
            </a:r>
            <a:r>
              <a:rPr kumimoji="0" lang="en-US" sz="1800" b="0" i="0" u="none" strike="noStrike" kern="0" cap="none" spc="0" normalizeH="0" baseline="0" noProof="0" dirty="0">
                <a:ln>
                  <a:noFill/>
                </a:ln>
                <a:solidFill>
                  <a:srgbClr val="FFE78F"/>
                </a:solidFill>
                <a:effectLst/>
                <a:uLnTx/>
                <a:uFillTx/>
              </a:rPr>
              <a:t> (Regional Indicators Initiative)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05642" y="1412508"/>
            <a:ext cx="5176157" cy="4796753"/>
          </a:xfrm>
          <a:prstGeom prst="rect">
            <a:avLst/>
          </a:prstGeom>
        </p:spPr>
      </p:pic>
    </p:spTree>
    <p:extLst>
      <p:ext uri="{BB962C8B-B14F-4D97-AF65-F5344CB8AC3E}">
        <p14:creationId xmlns:p14="http://schemas.microsoft.com/office/powerpoint/2010/main" val="372442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White Bear Lake</a:t>
            </a:r>
          </a:p>
        </p:txBody>
      </p:sp>
      <p:sp>
        <p:nvSpPr>
          <p:cNvPr id="2" name="Text Placeholder 1"/>
          <p:cNvSpPr>
            <a:spLocks noGrp="1"/>
          </p:cNvSpPr>
          <p:nvPr>
            <p:ph idx="1"/>
          </p:nvPr>
        </p:nvSpPr>
        <p:spPr>
          <a:xfrm>
            <a:off x="7352972" y="1507222"/>
            <a:ext cx="3835859" cy="4525963"/>
          </a:xfrm>
          <a:noFill/>
        </p:spPr>
        <p:txBody>
          <a:bodyPr>
            <a:normAutofit fontScale="85000" lnSpcReduction="10000"/>
          </a:bodyPr>
          <a:lstStyle/>
          <a:p>
            <a:pPr marL="0" indent="0">
              <a:buNone/>
            </a:pPr>
            <a:r>
              <a:rPr lang="en-US" sz="2800" b="1" dirty="0">
                <a:solidFill>
                  <a:srgbClr val="FFE78F"/>
                </a:solidFill>
                <a:latin typeface="Arial" panose="020B0604020202020204" pitchFamily="34" charset="0"/>
                <a:cs typeface="Arial" panose="020B0604020202020204" pitchFamily="34" charset="0"/>
              </a:rPr>
              <a:t>Gross reserves </a:t>
            </a:r>
            <a:endParaRPr lang="en-US" sz="2800" dirty="0">
              <a:solidFill>
                <a:srgbClr val="FFE78F"/>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942 </a:t>
            </a:r>
            <a:r>
              <a:rPr lang="en-US" sz="2800" dirty="0" err="1">
                <a:solidFill>
                  <a:srgbClr val="FFE78F"/>
                </a:solidFill>
                <a:latin typeface="Arial" panose="020B0604020202020204" pitchFamily="34" charset="0"/>
                <a:cs typeface="Arial" panose="020B0604020202020204" pitchFamily="34" charset="0"/>
              </a:rPr>
              <a:t>GWh</a:t>
            </a:r>
            <a:r>
              <a:rPr lang="en-US" sz="2800" dirty="0">
                <a:solidFill>
                  <a:srgbClr val="FFE78F"/>
                </a:solidFill>
                <a:latin typeface="Arial" panose="020B0604020202020204" pitchFamily="34" charset="0"/>
                <a:cs typeface="Arial" panose="020B0604020202020204" pitchFamily="34" charset="0"/>
              </a:rPr>
              <a:t> of electricity, </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Approximately 720 MW of generating capacity.  </a:t>
            </a:r>
          </a:p>
          <a:p>
            <a:pPr marL="0" indent="0">
              <a:buNone/>
            </a:pPr>
            <a:r>
              <a:rPr lang="en-US" sz="2800" b="1" dirty="0">
                <a:solidFill>
                  <a:srgbClr val="FFE78F"/>
                </a:solidFill>
                <a:latin typeface="Arial" panose="020B0604020202020204" pitchFamily="34" charset="0"/>
                <a:cs typeface="Arial" panose="020B0604020202020204" pitchFamily="34" charset="0"/>
              </a:rPr>
              <a:t>Rooftop reserves</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120 </a:t>
            </a:r>
            <a:r>
              <a:rPr lang="en-US" sz="2800" dirty="0" err="1">
                <a:solidFill>
                  <a:srgbClr val="FFE78F"/>
                </a:solidFill>
                <a:latin typeface="Arial" panose="020B0604020202020204" pitchFamily="34" charset="0"/>
                <a:cs typeface="Arial" panose="020B0604020202020204" pitchFamily="34" charset="0"/>
              </a:rPr>
              <a:t>GWh</a:t>
            </a:r>
            <a:r>
              <a:rPr lang="en-US" sz="2800" dirty="0">
                <a:solidFill>
                  <a:srgbClr val="FFE78F"/>
                </a:solidFill>
                <a:latin typeface="Arial" panose="020B0604020202020204" pitchFamily="34" charset="0"/>
                <a:cs typeface="Arial" panose="020B0604020202020204" pitchFamily="34" charset="0"/>
              </a:rPr>
              <a:t> of electricity (62% of electric use)</a:t>
            </a:r>
          </a:p>
          <a:p>
            <a:pPr>
              <a:buFont typeface="Wingdings" panose="05000000000000000000" pitchFamily="2" charset="2"/>
              <a:buChar char="ü"/>
            </a:pPr>
            <a:r>
              <a:rPr lang="en-US" sz="2800" dirty="0">
                <a:solidFill>
                  <a:srgbClr val="FFE78F"/>
                </a:solidFill>
                <a:latin typeface="Arial" panose="020B0604020202020204" pitchFamily="34" charset="0"/>
                <a:cs typeface="Arial" panose="020B0604020202020204" pitchFamily="34" charset="0"/>
              </a:rPr>
              <a:t>approximately 90 MW of generating capacity.</a:t>
            </a:r>
          </a:p>
        </p:txBody>
      </p:sp>
      <p:sp>
        <p:nvSpPr>
          <p:cNvPr id="5" name="Slide Number Placeholder 4"/>
          <p:cNvSpPr>
            <a:spLocks noGrp="1"/>
          </p:cNvSpPr>
          <p:nvPr>
            <p:ph type="sldNum" sz="quarter" idx="12"/>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2CEF9C-A152-4A4E-BFD8-E61515FC5ADF}"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rgbClr val="F3F5FF"/>
              </a:solidFill>
              <a:effectLst/>
              <a:uLnTx/>
              <a:uFillTx/>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30135" y="1325563"/>
            <a:ext cx="5520610" cy="4632177"/>
          </a:xfrm>
          <a:prstGeom prst="rect">
            <a:avLst/>
          </a:prstGeom>
        </p:spPr>
      </p:pic>
      <p:sp>
        <p:nvSpPr>
          <p:cNvPr id="6" name="TextBox 5"/>
          <p:cNvSpPr txBox="1"/>
          <p:nvPr/>
        </p:nvSpPr>
        <p:spPr>
          <a:xfrm>
            <a:off x="1541684" y="6033185"/>
            <a:ext cx="517615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E78F"/>
                </a:solidFill>
                <a:effectLst/>
                <a:uLnTx/>
                <a:uFillTx/>
              </a:rPr>
              <a:t>Annual electricity consumed – 194 </a:t>
            </a:r>
            <a:r>
              <a:rPr kumimoji="0" lang="en-US" sz="1800" b="0" i="0" u="none" strike="noStrike" kern="0" cap="none" spc="0" normalizeH="0" baseline="0" noProof="0" dirty="0" err="1">
                <a:ln>
                  <a:noFill/>
                </a:ln>
                <a:solidFill>
                  <a:srgbClr val="FFE78F"/>
                </a:solidFill>
                <a:effectLst/>
                <a:uLnTx/>
                <a:uFillTx/>
              </a:rPr>
              <a:t>GWh</a:t>
            </a:r>
            <a:r>
              <a:rPr kumimoji="0" lang="en-US" sz="1800" b="0" i="0" u="none" strike="noStrike" kern="0" cap="none" spc="0" normalizeH="0" baseline="0" noProof="0" dirty="0">
                <a:ln>
                  <a:noFill/>
                </a:ln>
                <a:solidFill>
                  <a:srgbClr val="FFE78F"/>
                </a:solidFill>
                <a:effectLst/>
                <a:uLnTx/>
                <a:uFillTx/>
              </a:rPr>
              <a:t> (Regional Indicators Initiative)</a:t>
            </a:r>
          </a:p>
        </p:txBody>
      </p:sp>
    </p:spTree>
    <p:extLst>
      <p:ext uri="{BB962C8B-B14F-4D97-AF65-F5344CB8AC3E}">
        <p14:creationId xmlns:p14="http://schemas.microsoft.com/office/powerpoint/2010/main" val="120186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in Minnesota Statutes </a:t>
            </a:r>
            <a:endParaRPr lang="en-US" sz="4000" b="0" dirty="0"/>
          </a:p>
        </p:txBody>
      </p:sp>
      <p:sp>
        <p:nvSpPr>
          <p:cNvPr id="5" name="Text Placeholder 4"/>
          <p:cNvSpPr>
            <a:spLocks noGrp="1"/>
          </p:cNvSpPr>
          <p:nvPr>
            <p:ph idx="1"/>
          </p:nvPr>
        </p:nvSpPr>
        <p:spPr/>
        <p:txBody>
          <a:bodyPr/>
          <a:lstStyle/>
          <a:p>
            <a:pPr>
              <a:buNone/>
            </a:pPr>
            <a:r>
              <a:rPr lang="en-US" b="1" dirty="0"/>
              <a:t>Metropolitan Land Planning Act</a:t>
            </a:r>
          </a:p>
          <a:p>
            <a:r>
              <a:rPr lang="en-US" sz="2800" dirty="0" err="1"/>
              <a:t>Subd</a:t>
            </a:r>
            <a:r>
              <a:rPr lang="en-US" sz="2800" dirty="0"/>
              <a:t>. 2. </a:t>
            </a:r>
            <a:r>
              <a:rPr lang="en-US" sz="2800" b="1" dirty="0"/>
              <a:t>Land use plan</a:t>
            </a:r>
            <a:r>
              <a:rPr lang="en-US" sz="2800" dirty="0"/>
              <a:t>. (b) A land use plan shall contain a protection element, as appropriate, for historic sites, the matters listed in the water management plan required by section 103B.235, </a:t>
            </a:r>
            <a:r>
              <a:rPr lang="en-US" sz="2800" b="1" dirty="0"/>
              <a:t>and an element for </a:t>
            </a:r>
            <a:r>
              <a:rPr lang="en-US" sz="2800" b="1" dirty="0">
                <a:solidFill>
                  <a:srgbClr val="FFFF00"/>
                </a:solidFill>
              </a:rPr>
              <a:t>protection and development </a:t>
            </a:r>
            <a:r>
              <a:rPr lang="en-US" sz="2800" b="1" dirty="0"/>
              <a:t>of access to direct sunlight for solar energy systems.</a:t>
            </a:r>
          </a:p>
          <a:p>
            <a:pPr marL="0" indent="0">
              <a:spcBef>
                <a:spcPts val="0"/>
              </a:spcBef>
              <a:buNone/>
            </a:pPr>
            <a:endParaRPr lang="en-US" sz="2800" b="1"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72E784-7826-984A-B2FC-BC4E803F1E8D}"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rgbClr val="F3F5FF"/>
              </a:solidFill>
              <a:effectLst/>
              <a:uLnTx/>
              <a:uFillTx/>
            </a:endParaRPr>
          </a:p>
        </p:txBody>
      </p:sp>
      <p:pic>
        <p:nvPicPr>
          <p:cNvPr id="10" name="Picture 9" descr="SolarTourNMpls (10).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996928" y="4941976"/>
            <a:ext cx="2238704" cy="1703753"/>
          </a:xfrm>
          <a:prstGeom prst="rect">
            <a:avLst/>
          </a:prstGeom>
        </p:spPr>
      </p:pic>
      <p:pic>
        <p:nvPicPr>
          <p:cNvPr id="14" name="Picture 13" descr="SolarTour 0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7728" y="4997664"/>
            <a:ext cx="2270235" cy="1702676"/>
          </a:xfrm>
          <a:prstGeom prst="rect">
            <a:avLst/>
          </a:prstGeom>
        </p:spPr>
      </p:pic>
      <p:pic>
        <p:nvPicPr>
          <p:cNvPr id="16" name="Picture 15" descr="FS6 Solar Array 00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7089" y="5113283"/>
            <a:ext cx="2617076" cy="1744717"/>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6385" y="5623048"/>
            <a:ext cx="2429528" cy="1006352"/>
          </a:xfrm>
          <a:prstGeom prst="rect">
            <a:avLst/>
          </a:prstGeom>
        </p:spPr>
      </p:pic>
    </p:spTree>
    <p:extLst>
      <p:ext uri="{BB962C8B-B14F-4D97-AF65-F5344CB8AC3E}">
        <p14:creationId xmlns:p14="http://schemas.microsoft.com/office/powerpoint/2010/main" val="63504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0553" y="123809"/>
            <a:ext cx="10972800" cy="1143000"/>
          </a:xfrm>
        </p:spPr>
        <p:txBody>
          <a:bodyPr>
            <a:normAutofit fontScale="90000"/>
          </a:bodyPr>
          <a:lstStyle/>
          <a:p>
            <a:r>
              <a:rPr lang="en-US" dirty="0">
                <a:solidFill>
                  <a:schemeClr val="tx1"/>
                </a:solidFill>
              </a:rPr>
              <a:t>Metro Communities </a:t>
            </a:r>
            <a:br>
              <a:rPr lang="en-US" dirty="0">
                <a:solidFill>
                  <a:schemeClr val="tx1"/>
                </a:solidFill>
              </a:rPr>
            </a:br>
            <a:r>
              <a:rPr lang="en-US" dirty="0">
                <a:solidFill>
                  <a:schemeClr val="tx1"/>
                </a:solidFill>
              </a:rPr>
              <a:t>Solar Planning Requirement </a:t>
            </a:r>
          </a:p>
        </p:txBody>
      </p:sp>
      <p:sp>
        <p:nvSpPr>
          <p:cNvPr id="4" name="Content Placeholder 3"/>
          <p:cNvSpPr>
            <a:spLocks noGrp="1"/>
          </p:cNvSpPr>
          <p:nvPr>
            <p:ph idx="1"/>
          </p:nvPr>
        </p:nvSpPr>
        <p:spPr>
          <a:xfrm>
            <a:off x="609600" y="3318234"/>
            <a:ext cx="10972800" cy="3387365"/>
          </a:xfrm>
          <a:solidFill>
            <a:srgbClr val="0070C0"/>
          </a:solidFill>
        </p:spPr>
        <p:txBody>
          <a:bodyPr>
            <a:normAutofit fontScale="77500" lnSpcReduction="20000"/>
          </a:bodyPr>
          <a:lstStyle/>
          <a:p>
            <a:pPr marL="0" indent="0">
              <a:buNone/>
            </a:pPr>
            <a:r>
              <a:rPr lang="en-US" b="1" dirty="0">
                <a:solidFill>
                  <a:srgbClr val="FFFFCC"/>
                </a:solidFill>
              </a:rPr>
              <a:t>Existing Conditions – Solar Resource Protection</a:t>
            </a:r>
            <a:r>
              <a:rPr lang="en-US" dirty="0">
                <a:solidFill>
                  <a:srgbClr val="FFFFCC"/>
                </a:solidFill>
              </a:rPr>
              <a:t> </a:t>
            </a:r>
          </a:p>
          <a:p>
            <a:pPr marL="0" indent="0">
              <a:buNone/>
            </a:pPr>
            <a:r>
              <a:rPr lang="en-US" dirty="0">
                <a:solidFill>
                  <a:srgbClr val="FFFFCC"/>
                </a:solidFill>
              </a:rPr>
              <a:t>It is expected that communities will include gross solar and rooftop solar potential estimates, along with a community solar map within the Comprehensive Plan Update in order to satisfy the resource protection requirement.</a:t>
            </a:r>
          </a:p>
          <a:p>
            <a:pPr marL="0" indent="0">
              <a:buNone/>
            </a:pPr>
            <a:r>
              <a:rPr lang="en-US" dirty="0">
                <a:solidFill>
                  <a:srgbClr val="FFFFCC"/>
                </a:solidFill>
              </a:rPr>
              <a:t> </a:t>
            </a:r>
          </a:p>
          <a:p>
            <a:pPr marL="0" indent="0">
              <a:buNone/>
            </a:pPr>
            <a:r>
              <a:rPr lang="en-US" b="1" dirty="0">
                <a:solidFill>
                  <a:srgbClr val="FFFFCC"/>
                </a:solidFill>
              </a:rPr>
              <a:t>Desired Conditions – Solar Resource Development </a:t>
            </a:r>
          </a:p>
          <a:p>
            <a:pPr marL="0" indent="0">
              <a:buNone/>
            </a:pPr>
            <a:r>
              <a:rPr lang="en-US" dirty="0">
                <a:solidFill>
                  <a:srgbClr val="FFFFCC"/>
                </a:solidFill>
              </a:rPr>
              <a:t>In order to satisfy the resource development requirement, communities will need to include a policy and implementation strategy for the development of solar resources (direct access to sunlight for solar energy systems). </a:t>
            </a:r>
          </a:p>
          <a:p>
            <a:pPr marL="0" indent="0">
              <a:buNone/>
            </a:pPr>
            <a:endParaRPr lang="en-US" dirty="0"/>
          </a:p>
        </p:txBody>
      </p:sp>
      <p:grpSp>
        <p:nvGrpSpPr>
          <p:cNvPr id="9" name="Group 8"/>
          <p:cNvGrpSpPr/>
          <p:nvPr/>
        </p:nvGrpSpPr>
        <p:grpSpPr>
          <a:xfrm>
            <a:off x="62846" y="1563758"/>
            <a:ext cx="12066308" cy="1457526"/>
            <a:chOff x="0" y="0"/>
            <a:chExt cx="7886700" cy="561708"/>
          </a:xfrm>
        </p:grpSpPr>
        <p:sp>
          <p:nvSpPr>
            <p:cNvPr id="10" name="Rounded Rectangle 9"/>
            <p:cNvSpPr/>
            <p:nvPr/>
          </p:nvSpPr>
          <p:spPr>
            <a:xfrm>
              <a:off x="0" y="0"/>
              <a:ext cx="7886700" cy="56170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27420" y="27420"/>
              <a:ext cx="7620678" cy="506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rPr>
                <a:t>What must a community include in the 2040 Comprehensive Plan Update to meet statutory planning requirements for the protection and development of solar resources?</a:t>
              </a:r>
            </a:p>
          </p:txBody>
        </p:sp>
      </p:grpSp>
    </p:spTree>
    <p:extLst>
      <p:ext uri="{BB962C8B-B14F-4D97-AF65-F5344CB8AC3E}">
        <p14:creationId xmlns:p14="http://schemas.microsoft.com/office/powerpoint/2010/main" val="828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274638"/>
            <a:ext cx="10254343" cy="1143000"/>
          </a:xfrm>
        </p:spPr>
        <p:txBody>
          <a:bodyPr>
            <a:noAutofit/>
          </a:bodyPr>
          <a:lstStyle/>
          <a:p>
            <a:r>
              <a:rPr lang="en-US" sz="3600" dirty="0"/>
              <a:t>What are local energy resources?</a:t>
            </a:r>
          </a:p>
        </p:txBody>
      </p:sp>
      <p:sp>
        <p:nvSpPr>
          <p:cNvPr id="8" name="Text Placeholder 5"/>
          <p:cNvSpPr>
            <a:spLocks noGrp="1"/>
          </p:cNvSpPr>
          <p:nvPr>
            <p:ph idx="1"/>
          </p:nvPr>
        </p:nvSpPr>
        <p:spPr>
          <a:xfrm>
            <a:off x="508000" y="1524000"/>
            <a:ext cx="7569200" cy="1905000"/>
          </a:xfrm>
        </p:spPr>
        <p:txBody>
          <a:bodyPr>
            <a:normAutofit/>
          </a:bodyPr>
          <a:lstStyle/>
          <a:p>
            <a:pPr marL="514350" indent="-514350">
              <a:buFont typeface="+mj-lt"/>
              <a:buAutoNum type="arabicPeriod"/>
            </a:pPr>
            <a:r>
              <a:rPr lang="en-US" b="1" dirty="0">
                <a:solidFill>
                  <a:srgbClr val="FFFF00"/>
                </a:solidFill>
              </a:rPr>
              <a:t>Demand-side energy resources </a:t>
            </a:r>
            <a:r>
              <a:rPr lang="en-US" sz="2400" dirty="0"/>
              <a:t>include several distinct resources that are already used extensively by energy utilities:</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72E784-7826-984A-B2FC-BC4E803F1E8D}"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rgbClr val="F3F5FF"/>
              </a:solidFill>
              <a:effectLst/>
              <a:uLnTx/>
              <a:uFillTx/>
            </a:endParaRPr>
          </a:p>
        </p:txBody>
      </p:sp>
      <p:pic>
        <p:nvPicPr>
          <p:cNvPr id="1026" name="Picture 2" descr="http://e67ti2w9ws71al8xmnhsozd3.wpengine.netdna-cdn.com/files/2012/03/Screen-Shot-2012-03-07-at-11.55.51-AM.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71672" y="4757335"/>
            <a:ext cx="3519055" cy="19483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5942" y="2873302"/>
            <a:ext cx="6875730" cy="2677656"/>
          </a:xfrm>
          <a:prstGeom prst="rect">
            <a:avLst/>
          </a:prstGeom>
        </p:spPr>
        <p:txBody>
          <a:bodyPr wrap="square">
            <a:spAutoFit/>
          </a:bodyPr>
          <a:lstStyle/>
          <a:p>
            <a:pPr marL="640080" marR="0" lvl="0" indent="-36576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rgbClr val="FFFFCC"/>
                </a:solidFill>
                <a:effectLst/>
                <a:uLnTx/>
                <a:uFillTx/>
              </a:rPr>
              <a:t>Energy efficiency </a:t>
            </a:r>
            <a:r>
              <a:rPr kumimoji="0" lang="en-US" sz="2400" b="0" i="0" u="none" strike="noStrike" kern="0" cap="none" spc="0" normalizeH="0" baseline="0" noProof="0" dirty="0">
                <a:ln>
                  <a:noFill/>
                </a:ln>
                <a:solidFill>
                  <a:srgbClr val="FFFFCC"/>
                </a:solidFill>
                <a:effectLst/>
                <a:uLnTx/>
                <a:uFillTx/>
              </a:rPr>
              <a:t>– Utilities save energy (efficiency) in existing homes and businesses as a means of meeting new demand.  </a:t>
            </a:r>
          </a:p>
          <a:p>
            <a:pPr marL="640080" marR="0" lvl="0" indent="-36576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rgbClr val="FFFFCC"/>
                </a:solidFill>
                <a:effectLst/>
                <a:uLnTx/>
                <a:uFillTx/>
              </a:rPr>
              <a:t>Demand response </a:t>
            </a:r>
            <a:r>
              <a:rPr kumimoji="0" lang="en-US" sz="2400" b="0" i="0" u="none" strike="noStrike" kern="0" cap="none" spc="0" normalizeH="0" baseline="0" noProof="0" dirty="0">
                <a:ln>
                  <a:noFill/>
                </a:ln>
                <a:solidFill>
                  <a:srgbClr val="FFFFCC"/>
                </a:solidFill>
                <a:effectLst/>
                <a:uLnTx/>
                <a:uFillTx/>
              </a:rPr>
              <a:t>– deferring use or dispatching on-site generation to meet </a:t>
            </a:r>
          </a:p>
          <a:p>
            <a:pPr marL="640080" marR="0" lvl="0" indent="-36576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rgbClr val="FFFFCC"/>
                </a:solidFill>
                <a:effectLst/>
                <a:uLnTx/>
                <a:uFillTx/>
              </a:rPr>
              <a:t>Combined heat and power </a:t>
            </a:r>
            <a:r>
              <a:rPr kumimoji="0" lang="en-US" sz="2400" b="0" i="0" u="none" strike="noStrike" kern="0" cap="none" spc="0" normalizeH="0" baseline="0" noProof="0" dirty="0">
                <a:ln>
                  <a:noFill/>
                </a:ln>
                <a:solidFill>
                  <a:srgbClr val="FFFFCC"/>
                </a:solidFill>
                <a:effectLst/>
                <a:uLnTx/>
                <a:uFillTx/>
              </a:rPr>
              <a:t>(CHP) – generation of heat and electricity in the same facility. </a:t>
            </a:r>
          </a:p>
        </p:txBody>
      </p:sp>
      <p:pic>
        <p:nvPicPr>
          <p:cNvPr id="5" name="Picture 4" descr="DOE_common_definition_zero_energy_buildings_093015.pdf - Adobe Reader"/>
          <p:cNvPicPr>
            <a:picLocks noChangeAspect="1"/>
          </p:cNvPicPr>
          <p:nvPr/>
        </p:nvPicPr>
        <p:blipFill rotWithShape="1">
          <a:blip r:embed="rId3" cstate="screen">
            <a:extLst>
              <a:ext uri="{28A0092B-C50C-407E-A947-70E740481C1C}">
                <a14:useLocalDpi xmlns:a14="http://schemas.microsoft.com/office/drawing/2010/main"/>
              </a:ext>
            </a:extLst>
          </a:blip>
          <a:srcRect l="39167" t="13788" r="20000" b="22841"/>
          <a:stretch/>
        </p:blipFill>
        <p:spPr>
          <a:xfrm>
            <a:off x="8290872" y="1997459"/>
            <a:ext cx="2790785" cy="2790785"/>
          </a:xfrm>
          <a:prstGeom prst="rect">
            <a:avLst/>
          </a:prstGeom>
        </p:spPr>
      </p:pic>
      <p:pic>
        <p:nvPicPr>
          <p:cNvPr id="2050" name="Picture 2" descr="Image result for LED ligh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79761" y="1054190"/>
            <a:ext cx="2111496" cy="112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76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4" y="274638"/>
            <a:ext cx="10348686" cy="1143000"/>
          </a:xfrm>
        </p:spPr>
        <p:txBody>
          <a:bodyPr>
            <a:noAutofit/>
          </a:bodyPr>
          <a:lstStyle/>
          <a:p>
            <a:r>
              <a:rPr lang="en-US" sz="3600" dirty="0"/>
              <a:t>What are local energy resources?</a:t>
            </a:r>
          </a:p>
        </p:txBody>
      </p:sp>
      <p:sp>
        <p:nvSpPr>
          <p:cNvPr id="8" name="Text Placeholder 5"/>
          <p:cNvSpPr>
            <a:spLocks noGrp="1"/>
          </p:cNvSpPr>
          <p:nvPr>
            <p:ph idx="1"/>
          </p:nvPr>
        </p:nvSpPr>
        <p:spPr>
          <a:xfrm>
            <a:off x="319314" y="1600200"/>
            <a:ext cx="7585501" cy="5257800"/>
          </a:xfrm>
        </p:spPr>
        <p:txBody>
          <a:bodyPr>
            <a:normAutofit/>
          </a:bodyPr>
          <a:lstStyle/>
          <a:p>
            <a:pPr marL="514350" indent="-514350">
              <a:spcBef>
                <a:spcPts val="600"/>
              </a:spcBef>
              <a:buAutoNum type="arabicPeriod" startAt="2"/>
            </a:pPr>
            <a:r>
              <a:rPr lang="en-US" b="1" dirty="0">
                <a:solidFill>
                  <a:srgbClr val="FFFF00"/>
                </a:solidFill>
              </a:rPr>
              <a:t>Solar energy resources </a:t>
            </a:r>
            <a:r>
              <a:rPr lang="en-US" sz="2400" dirty="0"/>
              <a:t>are the most abundant local energy resource, but also the most distributed.  Solar energy is used in several ways:</a:t>
            </a:r>
          </a:p>
          <a:p>
            <a:pPr marL="640080" indent="-365760"/>
            <a:r>
              <a:rPr lang="en-US" sz="2400" b="1" dirty="0">
                <a:solidFill>
                  <a:srgbClr val="FFFFCC"/>
                </a:solidFill>
              </a:rPr>
              <a:t>Accessory electric generation </a:t>
            </a:r>
            <a:r>
              <a:rPr lang="en-US" sz="2400" dirty="0">
                <a:solidFill>
                  <a:srgbClr val="FFFFCC"/>
                </a:solidFill>
              </a:rPr>
              <a:t>(photovoltaic) in accessory uses behind the electric meter at homes and businesses</a:t>
            </a:r>
          </a:p>
          <a:p>
            <a:pPr marL="640080" indent="-365760"/>
            <a:r>
              <a:rPr lang="en-US" sz="2400" b="1" dirty="0">
                <a:solidFill>
                  <a:srgbClr val="FFFFCC"/>
                </a:solidFill>
              </a:rPr>
              <a:t>Primary electric generation </a:t>
            </a:r>
            <a:r>
              <a:rPr lang="en-US" sz="2400" dirty="0">
                <a:solidFill>
                  <a:srgbClr val="FFFFCC"/>
                </a:solidFill>
              </a:rPr>
              <a:t>in principal uses and connected to the local distribution grid</a:t>
            </a:r>
          </a:p>
          <a:p>
            <a:pPr marL="640080" indent="-365760"/>
            <a:r>
              <a:rPr lang="en-US" sz="2400" b="1" dirty="0">
                <a:solidFill>
                  <a:srgbClr val="FFFFCC"/>
                </a:solidFill>
              </a:rPr>
              <a:t>Heating applications </a:t>
            </a:r>
            <a:r>
              <a:rPr lang="en-US" sz="2400" dirty="0">
                <a:solidFill>
                  <a:srgbClr val="FFFFCC"/>
                </a:solidFill>
              </a:rPr>
              <a:t>at both small and large scale</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72E784-7826-984A-B2FC-BC4E803F1E8D}"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rgbClr val="F3F5FF"/>
              </a:solidFill>
              <a:effectLst/>
              <a:uLnTx/>
              <a:uFillTx/>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0638" y="1494971"/>
            <a:ext cx="3416318" cy="1923603"/>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43091" y="3292637"/>
            <a:ext cx="3049688" cy="2033125"/>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9024" y="5125830"/>
            <a:ext cx="3138975" cy="1595646"/>
          </a:xfrm>
          <a:prstGeom prst="rect">
            <a:avLst/>
          </a:prstGeom>
        </p:spPr>
      </p:pic>
    </p:spTree>
    <p:extLst>
      <p:ext uri="{BB962C8B-B14F-4D97-AF65-F5344CB8AC3E}">
        <p14:creationId xmlns:p14="http://schemas.microsoft.com/office/powerpoint/2010/main" val="171645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0782" y="1412286"/>
            <a:ext cx="7113863" cy="5307296"/>
          </a:xfrm>
        </p:spPr>
        <p:txBody>
          <a:bodyPr>
            <a:normAutofit fontScale="92500" lnSpcReduction="20000"/>
          </a:bodyPr>
          <a:lstStyle/>
          <a:p>
            <a:pPr marL="0" indent="0">
              <a:buNone/>
            </a:pPr>
            <a:r>
              <a:rPr lang="en-US" dirty="0">
                <a:solidFill>
                  <a:schemeClr val="bg1"/>
                </a:solidFill>
              </a:rPr>
              <a:t>Minnesota’s </a:t>
            </a:r>
            <a:r>
              <a:rPr lang="en-US" dirty="0">
                <a:solidFill>
                  <a:srgbClr val="FFFF00"/>
                </a:solidFill>
              </a:rPr>
              <a:t>Local Government Project for Energy Planning (</a:t>
            </a:r>
            <a:r>
              <a:rPr lang="en-US" dirty="0" err="1">
                <a:solidFill>
                  <a:srgbClr val="FFFF00"/>
                </a:solidFill>
              </a:rPr>
              <a:t>LoGoPEP</a:t>
            </a:r>
            <a:r>
              <a:rPr lang="en-US" dirty="0">
                <a:solidFill>
                  <a:srgbClr val="FFFF00"/>
                </a:solidFill>
              </a:rPr>
              <a:t>)</a:t>
            </a:r>
            <a:r>
              <a:rPr lang="en-US" dirty="0">
                <a:solidFill>
                  <a:schemeClr val="bg1"/>
                </a:solidFill>
              </a:rPr>
              <a:t> builds upon existing efforts to engage local governments in committing to actionable strategies for energy and greenhouse gas emission reductions. </a:t>
            </a:r>
          </a:p>
          <a:p>
            <a:pPr marL="0" indent="0">
              <a:spcBef>
                <a:spcPts val="1200"/>
              </a:spcBef>
              <a:buNone/>
            </a:pPr>
            <a:r>
              <a:rPr lang="en-US" dirty="0" err="1">
                <a:solidFill>
                  <a:schemeClr val="bg1"/>
                </a:solidFill>
              </a:rPr>
              <a:t>LoGoPEP</a:t>
            </a:r>
            <a:r>
              <a:rPr lang="en-US" dirty="0">
                <a:solidFill>
                  <a:schemeClr val="bg1"/>
                </a:solidFill>
              </a:rPr>
              <a:t> will provide communities with planning tools and actual results to measure progress toward their goals. This project is being developed at the Twin Cities metropolitan regional scale with the goal of future replicability and institutionalization throughout the state.</a:t>
            </a:r>
          </a:p>
          <a:p>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909" y="141021"/>
            <a:ext cx="2981056" cy="1123513"/>
          </a:xfrm>
          <a:prstGeom prst="rect">
            <a:avLst/>
          </a:prstGeom>
          <a:solidFill>
            <a:schemeClr val="bg1"/>
          </a:solidFill>
        </p:spPr>
      </p:pic>
      <p:pic>
        <p:nvPicPr>
          <p:cNvPr id="5" name="Picture 4" descr="Local Government Energy Planning Template - energyplanningworkbook_may2017.pdf - Mozilla Firefox"/>
          <p:cNvPicPr>
            <a:picLocks noChangeAspect="1"/>
          </p:cNvPicPr>
          <p:nvPr/>
        </p:nvPicPr>
        <p:blipFill rotWithShape="1">
          <a:blip r:embed="rId3">
            <a:extLst>
              <a:ext uri="{28A0092B-C50C-407E-A947-70E740481C1C}">
                <a14:useLocalDpi xmlns:a14="http://schemas.microsoft.com/office/drawing/2010/main" val="0"/>
              </a:ext>
            </a:extLst>
          </a:blip>
          <a:srcRect l="59717" t="15779" r="3046" b="3487"/>
          <a:stretch/>
        </p:blipFill>
        <p:spPr>
          <a:xfrm>
            <a:off x="0" y="-95892"/>
            <a:ext cx="4890782" cy="6953485"/>
          </a:xfrm>
          <a:prstGeom prst="rect">
            <a:avLst/>
          </a:prstGeom>
        </p:spPr>
      </p:pic>
    </p:spTree>
    <p:extLst>
      <p:ext uri="{BB962C8B-B14F-4D97-AF65-F5344CB8AC3E}">
        <p14:creationId xmlns:p14="http://schemas.microsoft.com/office/powerpoint/2010/main" val="1272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274638"/>
            <a:ext cx="10341429" cy="1143000"/>
          </a:xfrm>
        </p:spPr>
        <p:txBody>
          <a:bodyPr>
            <a:noAutofit/>
          </a:bodyPr>
          <a:lstStyle/>
          <a:p>
            <a:r>
              <a:rPr lang="en-US" sz="3600" dirty="0"/>
              <a:t>What are local energy resources?</a:t>
            </a:r>
          </a:p>
        </p:txBody>
      </p:sp>
      <p:sp>
        <p:nvSpPr>
          <p:cNvPr id="8" name="Text Placeholder 5"/>
          <p:cNvSpPr>
            <a:spLocks noGrp="1"/>
          </p:cNvSpPr>
          <p:nvPr>
            <p:ph idx="1"/>
          </p:nvPr>
        </p:nvSpPr>
        <p:spPr>
          <a:xfrm>
            <a:off x="326572" y="1592317"/>
            <a:ext cx="7369630" cy="5257800"/>
          </a:xfrm>
        </p:spPr>
        <p:txBody>
          <a:bodyPr>
            <a:normAutofit/>
          </a:bodyPr>
          <a:lstStyle/>
          <a:p>
            <a:pPr marL="514350" indent="-514350">
              <a:buAutoNum type="arabicPeriod" startAt="3"/>
            </a:pPr>
            <a:r>
              <a:rPr lang="en-US" b="1" dirty="0">
                <a:solidFill>
                  <a:srgbClr val="FFFF00"/>
                </a:solidFill>
              </a:rPr>
              <a:t>Biomass energy resources  </a:t>
            </a:r>
            <a:r>
              <a:rPr lang="en-US" sz="2400" dirty="0"/>
              <a:t>include both traditional agricultural production and increasing utilization of non-traditional biomass.  Biomass includes:</a:t>
            </a:r>
          </a:p>
          <a:p>
            <a:pPr marL="640080" indent="-365760"/>
            <a:r>
              <a:rPr lang="en-US" sz="2400" b="1" dirty="0">
                <a:solidFill>
                  <a:srgbClr val="FFFFCC"/>
                </a:solidFill>
              </a:rPr>
              <a:t>Corn, soybeans, and crop residues </a:t>
            </a:r>
            <a:r>
              <a:rPr lang="en-US" sz="2400" dirty="0">
                <a:solidFill>
                  <a:srgbClr val="FFFFCC"/>
                </a:solidFill>
              </a:rPr>
              <a:t>used to produce ethanol for transportation fuels</a:t>
            </a:r>
          </a:p>
          <a:p>
            <a:pPr marL="640080" indent="-365760"/>
            <a:r>
              <a:rPr lang="en-US" sz="2400" b="1" dirty="0">
                <a:solidFill>
                  <a:srgbClr val="FFFFCC"/>
                </a:solidFill>
              </a:rPr>
              <a:t>Wood scrap and residue </a:t>
            </a:r>
            <a:r>
              <a:rPr lang="en-US" sz="2400" dirty="0">
                <a:solidFill>
                  <a:srgbClr val="FFFFCC"/>
                </a:solidFill>
              </a:rPr>
              <a:t>from logging, urban tree trimming, or construction waste stream for heating or electric generation</a:t>
            </a:r>
          </a:p>
          <a:p>
            <a:pPr marL="640080" indent="-365760"/>
            <a:r>
              <a:rPr lang="en-US" sz="2400" b="1" dirty="0">
                <a:solidFill>
                  <a:srgbClr val="FFFFCC"/>
                </a:solidFill>
              </a:rPr>
              <a:t>Solid waste </a:t>
            </a:r>
            <a:r>
              <a:rPr lang="en-US" sz="2400" dirty="0">
                <a:solidFill>
                  <a:srgbClr val="FFFFCC"/>
                </a:solidFill>
              </a:rPr>
              <a:t>used for heating or electric generation</a:t>
            </a:r>
          </a:p>
          <a:p>
            <a:pPr>
              <a:buAutoNum type="arabicPeriod" startAt="3"/>
            </a:pPr>
            <a:endParaRPr lang="en-US" sz="24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72E784-7826-984A-B2FC-BC4E803F1E8D}"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rgbClr val="F3F5FF"/>
              </a:solidFill>
              <a:effectLst/>
              <a:uLnTx/>
              <a:uFillTx/>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73026" y="1192551"/>
            <a:ext cx="2497527" cy="1873145"/>
          </a:xfrm>
          <a:prstGeom prst="rect">
            <a:avLst/>
          </a:prstGeom>
        </p:spPr>
      </p:pic>
      <p:grpSp>
        <p:nvGrpSpPr>
          <p:cNvPr id="6" name="Group 5"/>
          <p:cNvGrpSpPr/>
          <p:nvPr/>
        </p:nvGrpSpPr>
        <p:grpSpPr>
          <a:xfrm>
            <a:off x="7802562" y="2977808"/>
            <a:ext cx="3949058" cy="1730485"/>
            <a:chOff x="6082768" y="4297362"/>
            <a:chExt cx="3061232" cy="1341438"/>
          </a:xfrm>
        </p:grpSpPr>
        <p:pic>
          <p:nvPicPr>
            <p:cNvPr id="4098" name="Picture 2" descr="http://www.ever-greenenergy.com/wp-content/uploads/2012/10/Technologies_RenewableFuels_Biomass_egeweb-660x22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82768" y="4297362"/>
              <a:ext cx="2975915" cy="11128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88697" y="5361801"/>
              <a:ext cx="275530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Photo credit:  Ever-Green Energy</a:t>
              </a:r>
            </a:p>
          </p:txBody>
        </p:sp>
      </p:grpSp>
      <p:pic>
        <p:nvPicPr>
          <p:cNvPr id="4100" name="Picture 4" descr="hennepi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46571" y="4720515"/>
            <a:ext cx="2311950" cy="15457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87584" y="6261914"/>
            <a:ext cx="275530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Photo credit:  Covanta Energy</a:t>
            </a:r>
          </a:p>
        </p:txBody>
      </p:sp>
    </p:spTree>
    <p:extLst>
      <p:ext uri="{BB962C8B-B14F-4D97-AF65-F5344CB8AC3E}">
        <p14:creationId xmlns:p14="http://schemas.microsoft.com/office/powerpoint/2010/main" val="36305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274638"/>
            <a:ext cx="10384971" cy="1143000"/>
          </a:xfrm>
        </p:spPr>
        <p:txBody>
          <a:bodyPr>
            <a:noAutofit/>
          </a:bodyPr>
          <a:lstStyle/>
          <a:p>
            <a:r>
              <a:rPr lang="en-US" sz="3600" dirty="0"/>
              <a:t>What are local energy resources?</a:t>
            </a:r>
          </a:p>
        </p:txBody>
      </p:sp>
      <p:sp>
        <p:nvSpPr>
          <p:cNvPr id="8" name="Text Placeholder 5"/>
          <p:cNvSpPr>
            <a:spLocks noGrp="1"/>
          </p:cNvSpPr>
          <p:nvPr>
            <p:ph idx="1"/>
          </p:nvPr>
        </p:nvSpPr>
        <p:spPr>
          <a:xfrm>
            <a:off x="391886" y="1600201"/>
            <a:ext cx="7466750" cy="2149361"/>
          </a:xfrm>
        </p:spPr>
        <p:txBody>
          <a:bodyPr>
            <a:normAutofit/>
          </a:bodyPr>
          <a:lstStyle/>
          <a:p>
            <a:pPr marL="514350" indent="-514350">
              <a:buFont typeface="+mj-lt"/>
              <a:buAutoNum type="arabicPeriod" startAt="4"/>
            </a:pPr>
            <a:r>
              <a:rPr lang="en-US" b="1" dirty="0">
                <a:solidFill>
                  <a:srgbClr val="FFFF00"/>
                </a:solidFill>
              </a:rPr>
              <a:t>Wind energy resources </a:t>
            </a:r>
            <a:r>
              <a:rPr lang="en-US" sz="2400" dirty="0"/>
              <a:t>are Minnesota’s most extensively used and cost effective renewable energy resource.  Wind is used to generate electricity as two primary types of land use: </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72E784-7826-984A-B2FC-BC4E803F1E8D}" type="slidenum">
              <a:rPr kumimoji="0" lang="en-US" sz="1800" b="0" i="0" u="none" strike="noStrike" kern="0" cap="none" spc="0" normalizeH="0" baseline="0" noProof="0">
                <a:ln>
                  <a:noFill/>
                </a:ln>
                <a:solidFill>
                  <a:srgbClr val="F3F5FF"/>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rgbClr val="F3F5FF"/>
              </a:solidFill>
              <a:effectLst/>
              <a:uLnTx/>
              <a:uFillTx/>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27151" y="1501278"/>
            <a:ext cx="3601248" cy="2149361"/>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7315199" y="3551716"/>
            <a:ext cx="3933371" cy="2694598"/>
          </a:xfrm>
          <a:prstGeom prst="rect">
            <a:avLst/>
          </a:prstGeom>
        </p:spPr>
      </p:pic>
      <p:sp>
        <p:nvSpPr>
          <p:cNvPr id="6" name="Rectangle 5"/>
          <p:cNvSpPr/>
          <p:nvPr/>
        </p:nvSpPr>
        <p:spPr>
          <a:xfrm>
            <a:off x="283029" y="3428278"/>
            <a:ext cx="6770914" cy="1569660"/>
          </a:xfrm>
          <a:prstGeom prst="rect">
            <a:avLst/>
          </a:prstGeom>
        </p:spPr>
        <p:txBody>
          <a:bodyPr wrap="square">
            <a:spAutoFit/>
          </a:bodyPr>
          <a:lstStyle/>
          <a:p>
            <a:pPr marL="640080" marR="0" lvl="0" indent="-36576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rgbClr val="FFFFCC"/>
                </a:solidFill>
                <a:effectLst/>
                <a:uLnTx/>
                <a:uFillTx/>
              </a:rPr>
              <a:t>Large “utility-scale</a:t>
            </a:r>
            <a:r>
              <a:rPr kumimoji="0" lang="en-US" sz="2400" b="0" i="0" u="none" strike="noStrike" kern="0" cap="none" spc="0" normalizeH="0" baseline="0" noProof="0" dirty="0">
                <a:ln>
                  <a:noFill/>
                </a:ln>
                <a:solidFill>
                  <a:srgbClr val="FFFFCC"/>
                </a:solidFill>
                <a:effectLst/>
                <a:uLnTx/>
                <a:uFillTx/>
              </a:rPr>
              <a:t>” turbines either individually or as a wind farm</a:t>
            </a:r>
          </a:p>
          <a:p>
            <a:pPr marL="640080" marR="0" lvl="0" indent="-36576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0" cap="none" spc="0" normalizeH="0" baseline="0" noProof="0" dirty="0">
                <a:ln>
                  <a:noFill/>
                </a:ln>
                <a:solidFill>
                  <a:srgbClr val="FFFFCC"/>
                </a:solidFill>
                <a:effectLst/>
                <a:uLnTx/>
                <a:uFillTx/>
              </a:rPr>
              <a:t>Distributed wind </a:t>
            </a:r>
            <a:r>
              <a:rPr kumimoji="0" lang="en-US" sz="2400" b="0" i="0" u="none" strike="noStrike" kern="0" cap="none" spc="0" normalizeH="0" baseline="0" noProof="0" dirty="0">
                <a:ln>
                  <a:noFill/>
                </a:ln>
                <a:solidFill>
                  <a:srgbClr val="FFFFCC"/>
                </a:solidFill>
                <a:effectLst/>
                <a:uLnTx/>
                <a:uFillTx/>
              </a:rPr>
              <a:t>serving primarily on-site electric use as an accessory use </a:t>
            </a:r>
          </a:p>
        </p:txBody>
      </p:sp>
    </p:spTree>
    <p:extLst>
      <p:ext uri="{BB962C8B-B14F-4D97-AF65-F5344CB8AC3E}">
        <p14:creationId xmlns:p14="http://schemas.microsoft.com/office/powerpoint/2010/main" val="26891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7992" y="1510017"/>
            <a:ext cx="7942067" cy="5347983"/>
          </a:xfrm>
        </p:spPr>
        <p:txBody>
          <a:bodyPr>
            <a:normAutofit fontScale="92500" lnSpcReduction="10000"/>
          </a:bodyPr>
          <a:lstStyle/>
          <a:p>
            <a:pPr marL="0" indent="0">
              <a:buNone/>
            </a:pPr>
            <a:r>
              <a:rPr lang="en-US" dirty="0">
                <a:solidFill>
                  <a:schemeClr val="bg1"/>
                </a:solidFill>
              </a:rPr>
              <a:t>Energy planning tools and resources include:</a:t>
            </a:r>
          </a:p>
          <a:p>
            <a:pPr lvl="1"/>
            <a:r>
              <a:rPr lang="en-US" b="1" dirty="0">
                <a:solidFill>
                  <a:schemeClr val="bg1"/>
                </a:solidFill>
              </a:rPr>
              <a:t>Case studies</a:t>
            </a:r>
            <a:r>
              <a:rPr lang="en-US" dirty="0">
                <a:solidFill>
                  <a:schemeClr val="bg1"/>
                </a:solidFill>
              </a:rPr>
              <a:t> of energy strategies implemented by exemplar cities;</a:t>
            </a:r>
          </a:p>
          <a:p>
            <a:pPr lvl="1"/>
            <a:r>
              <a:rPr lang="en-US" dirty="0">
                <a:solidFill>
                  <a:schemeClr val="bg1"/>
                </a:solidFill>
              </a:rPr>
              <a:t>A </a:t>
            </a:r>
            <a:r>
              <a:rPr lang="en-US" b="1" dirty="0">
                <a:solidFill>
                  <a:schemeClr val="bg1"/>
                </a:solidFill>
              </a:rPr>
              <a:t>wedge diagram tool</a:t>
            </a:r>
            <a:r>
              <a:rPr lang="en-US" dirty="0">
                <a:solidFill>
                  <a:schemeClr val="bg1"/>
                </a:solidFill>
              </a:rPr>
              <a:t> for energy and greenhouse gas reduction planning with an associated menu of feasible city actions;</a:t>
            </a:r>
          </a:p>
          <a:p>
            <a:pPr lvl="1"/>
            <a:r>
              <a:rPr lang="en-US" dirty="0">
                <a:solidFill>
                  <a:schemeClr val="bg1"/>
                </a:solidFill>
              </a:rPr>
              <a:t>An </a:t>
            </a:r>
            <a:r>
              <a:rPr lang="en-US" b="1" dirty="0">
                <a:solidFill>
                  <a:schemeClr val="bg1"/>
                </a:solidFill>
              </a:rPr>
              <a:t>energy planning guide</a:t>
            </a:r>
            <a:r>
              <a:rPr lang="en-US" dirty="0">
                <a:solidFill>
                  <a:schemeClr val="bg1"/>
                </a:solidFill>
              </a:rPr>
              <a:t> and </a:t>
            </a:r>
            <a:r>
              <a:rPr lang="en-US" b="1" dirty="0">
                <a:solidFill>
                  <a:schemeClr val="bg1"/>
                </a:solidFill>
              </a:rPr>
              <a:t>workbook</a:t>
            </a:r>
            <a:r>
              <a:rPr lang="en-US" dirty="0">
                <a:solidFill>
                  <a:schemeClr val="bg1"/>
                </a:solidFill>
              </a:rPr>
              <a:t> for use in the 2040 comprehensive planning process</a:t>
            </a:r>
          </a:p>
          <a:p>
            <a:pPr lvl="1"/>
            <a:r>
              <a:rPr lang="en-US" dirty="0">
                <a:solidFill>
                  <a:schemeClr val="bg1"/>
                </a:solidFill>
              </a:rPr>
              <a:t>A </a:t>
            </a:r>
            <a:r>
              <a:rPr lang="en-US" b="1" dirty="0">
                <a:solidFill>
                  <a:schemeClr val="bg1"/>
                </a:solidFill>
              </a:rPr>
              <a:t>solar energy calculator</a:t>
            </a:r>
            <a:r>
              <a:rPr lang="en-US" dirty="0">
                <a:solidFill>
                  <a:schemeClr val="bg1"/>
                </a:solidFill>
              </a:rPr>
              <a:t> to help communities understand their available solar energy resources and set solar electricity goals;</a:t>
            </a:r>
          </a:p>
          <a:p>
            <a:pPr lvl="1"/>
            <a:r>
              <a:rPr lang="en-US" dirty="0">
                <a:solidFill>
                  <a:schemeClr val="bg1"/>
                </a:solidFill>
              </a:rPr>
              <a:t>A guide on how to incorporate energy and/or climate resilience in a city's </a:t>
            </a:r>
            <a:r>
              <a:rPr lang="en-US" b="1" dirty="0">
                <a:solidFill>
                  <a:schemeClr val="bg1"/>
                </a:solidFill>
              </a:rPr>
              <a:t>request for proposal</a:t>
            </a:r>
            <a:r>
              <a:rPr lang="en-US" dirty="0">
                <a:solidFill>
                  <a:schemeClr val="bg1"/>
                </a:solidFill>
              </a:rPr>
              <a:t>. </a:t>
            </a:r>
          </a:p>
          <a:p>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760" y="84502"/>
            <a:ext cx="2981056" cy="1123513"/>
          </a:xfrm>
          <a:prstGeom prst="rect">
            <a:avLst/>
          </a:prstGeom>
          <a:solidFill>
            <a:schemeClr val="bg1"/>
          </a:solidFill>
        </p:spPr>
      </p:pic>
      <p:pic>
        <p:nvPicPr>
          <p:cNvPr id="5" name="Picture 4" descr="Local Government Energy Planning Template - energyplanningworkbook_may2017.pdf - Mozilla Firefox"/>
          <p:cNvPicPr>
            <a:picLocks noChangeAspect="1"/>
          </p:cNvPicPr>
          <p:nvPr/>
        </p:nvPicPr>
        <p:blipFill rotWithShape="1">
          <a:blip r:embed="rId3">
            <a:extLst>
              <a:ext uri="{28A0092B-C50C-407E-A947-70E740481C1C}">
                <a14:useLocalDpi xmlns:a14="http://schemas.microsoft.com/office/drawing/2010/main" val="0"/>
              </a:ext>
            </a:extLst>
          </a:blip>
          <a:srcRect l="2056" t="14333" r="66854" b="3731"/>
          <a:stretch/>
        </p:blipFill>
        <p:spPr>
          <a:xfrm>
            <a:off x="0" y="0"/>
            <a:ext cx="3967993" cy="6858000"/>
          </a:xfrm>
          <a:prstGeom prst="rect">
            <a:avLst/>
          </a:prstGeom>
        </p:spPr>
      </p:pic>
    </p:spTree>
    <p:extLst>
      <p:ext uri="{BB962C8B-B14F-4D97-AF65-F5344CB8AC3E}">
        <p14:creationId xmlns:p14="http://schemas.microsoft.com/office/powerpoint/2010/main" val="18035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9" name="Picture 8"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2057" t="14333" r="3205" b="3731"/>
          <a:stretch/>
        </p:blipFill>
        <p:spPr>
          <a:xfrm>
            <a:off x="0" y="0"/>
            <a:ext cx="12091663" cy="6858000"/>
          </a:xfrm>
          <a:prstGeom prst="rect">
            <a:avLst/>
          </a:prstGeom>
        </p:spPr>
      </p:pic>
    </p:spTree>
    <p:extLst>
      <p:ext uri="{BB962C8B-B14F-4D97-AF65-F5344CB8AC3E}">
        <p14:creationId xmlns:p14="http://schemas.microsoft.com/office/powerpoint/2010/main" val="410074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2" name="Picture 1"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1977" t="15001" r="3286" b="3975"/>
          <a:stretch/>
        </p:blipFill>
        <p:spPr>
          <a:xfrm>
            <a:off x="0" y="0"/>
            <a:ext cx="12227662" cy="6858000"/>
          </a:xfrm>
          <a:prstGeom prst="rect">
            <a:avLst/>
          </a:prstGeom>
        </p:spPr>
      </p:pic>
    </p:spTree>
    <p:extLst>
      <p:ext uri="{BB962C8B-B14F-4D97-AF65-F5344CB8AC3E}">
        <p14:creationId xmlns:p14="http://schemas.microsoft.com/office/powerpoint/2010/main" val="99981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2" name="Picture 1"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1897" t="15779" r="3046" b="3487"/>
          <a:stretch/>
        </p:blipFill>
        <p:spPr>
          <a:xfrm>
            <a:off x="0" y="-1"/>
            <a:ext cx="12192000" cy="6790481"/>
          </a:xfrm>
          <a:prstGeom prst="rect">
            <a:avLst/>
          </a:prstGeom>
        </p:spPr>
      </p:pic>
    </p:spTree>
    <p:extLst>
      <p:ext uri="{BB962C8B-B14F-4D97-AF65-F5344CB8AC3E}">
        <p14:creationId xmlns:p14="http://schemas.microsoft.com/office/powerpoint/2010/main" val="2607465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2" name="Picture 1"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2217" t="16758" r="3047" b="2141"/>
          <a:stretch/>
        </p:blipFill>
        <p:spPr>
          <a:xfrm>
            <a:off x="1" y="13551"/>
            <a:ext cx="12192000" cy="6844450"/>
          </a:xfrm>
          <a:prstGeom prst="rect">
            <a:avLst/>
          </a:prstGeom>
        </p:spPr>
      </p:pic>
    </p:spTree>
    <p:extLst>
      <p:ext uri="{BB962C8B-B14F-4D97-AF65-F5344CB8AC3E}">
        <p14:creationId xmlns:p14="http://schemas.microsoft.com/office/powerpoint/2010/main" val="101293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2" name="Picture 1"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2378" t="16881" r="3046" b="2018"/>
          <a:stretch/>
        </p:blipFill>
        <p:spPr>
          <a:xfrm>
            <a:off x="0" y="0"/>
            <a:ext cx="12195447" cy="6858000"/>
          </a:xfrm>
          <a:prstGeom prst="rect">
            <a:avLst/>
          </a:prstGeom>
        </p:spPr>
      </p:pic>
    </p:spTree>
    <p:extLst>
      <p:ext uri="{BB962C8B-B14F-4D97-AF65-F5344CB8AC3E}">
        <p14:creationId xmlns:p14="http://schemas.microsoft.com/office/powerpoint/2010/main" val="4138636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p:txBody>
          <a:bodyPr/>
          <a:lstStyle/>
          <a:p>
            <a:endParaRPr lang="en-US"/>
          </a:p>
        </p:txBody>
      </p:sp>
      <p:pic>
        <p:nvPicPr>
          <p:cNvPr id="3" name="Picture 2" descr="Local Government Energy Planning Template - energyplanningworkbook_may2017.pdf - Mozilla Firefox"/>
          <p:cNvPicPr>
            <a:picLocks noChangeAspect="1"/>
          </p:cNvPicPr>
          <p:nvPr/>
        </p:nvPicPr>
        <p:blipFill rotWithShape="1">
          <a:blip r:embed="rId2">
            <a:extLst>
              <a:ext uri="{28A0092B-C50C-407E-A947-70E740481C1C}">
                <a14:useLocalDpi xmlns:a14="http://schemas.microsoft.com/office/drawing/2010/main" val="0"/>
              </a:ext>
            </a:extLst>
          </a:blip>
          <a:srcRect l="2136" t="17737" r="3206" b="1284"/>
          <a:stretch/>
        </p:blipFill>
        <p:spPr>
          <a:xfrm>
            <a:off x="0" y="0"/>
            <a:ext cx="12224230" cy="6858000"/>
          </a:xfrm>
          <a:prstGeom prst="rect">
            <a:avLst/>
          </a:prstGeom>
        </p:spPr>
      </p:pic>
    </p:spTree>
    <p:extLst>
      <p:ext uri="{BB962C8B-B14F-4D97-AF65-F5344CB8AC3E}">
        <p14:creationId xmlns:p14="http://schemas.microsoft.com/office/powerpoint/2010/main" val="2530243693"/>
      </p:ext>
    </p:extLst>
  </p:cSld>
  <p:clrMapOvr>
    <a:masterClrMapping/>
  </p:clrMapOvr>
</p:sld>
</file>

<file path=ppt/theme/theme1.xml><?xml version="1.0" encoding="utf-8"?>
<a:theme xmlns:a="http://schemas.openxmlformats.org/drawingml/2006/main" name="Office Theme">
  <a:themeElements>
    <a:clrScheme name="GPI">
      <a:dk1>
        <a:sysClr val="windowText" lastClr="000000"/>
      </a:dk1>
      <a:lt1>
        <a:sysClr val="window" lastClr="FFFFFF"/>
      </a:lt1>
      <a:dk2>
        <a:srgbClr val="1E447C"/>
      </a:dk2>
      <a:lt2>
        <a:srgbClr val="8DC63F"/>
      </a:lt2>
      <a:accent1>
        <a:srgbClr val="EE3124"/>
      </a:accent1>
      <a:accent2>
        <a:srgbClr val="00A4E4"/>
      </a:accent2>
      <a:accent3>
        <a:srgbClr val="A5A5A5"/>
      </a:accent3>
      <a:accent4>
        <a:srgbClr val="FFC425"/>
      </a:accent4>
      <a:accent5>
        <a:srgbClr val="3F3F3F"/>
      </a:accent5>
      <a:accent6>
        <a:srgbClr val="E7E6E6"/>
      </a:accent6>
      <a:hlink>
        <a:srgbClr val="00A4E4"/>
      </a:hlink>
      <a:folHlink>
        <a:srgbClr val="A533B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est_Coast_Trip_2_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C3AB86A27D5F42A346487301B5F6C1" ma:contentTypeVersion="11" ma:contentTypeDescription="Create a new document." ma:contentTypeScope="" ma:versionID="75c12126f689c59fe670bdaba5f48f38">
  <xsd:schema xmlns:xsd="http://www.w3.org/2001/XMLSchema" xmlns:xs="http://www.w3.org/2001/XMLSchema" xmlns:p="http://schemas.microsoft.com/office/2006/metadata/properties" xmlns:ns2="f5807569-94f0-41d0-a3d7-00e33efdd08f" targetNamespace="http://schemas.microsoft.com/office/2006/metadata/properties" ma:root="true" ma:fieldsID="e8749e2a7d651422889756659fcc1b0d" ns2:_="">
    <xsd:import namespace="f5807569-94f0-41d0-a3d7-00e33efdd08f"/>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07569-94f0-41d0-a3d7-00e33efdd08f" elementFormDefault="qualified">
    <xsd:import namespace="http://schemas.microsoft.com/office/2006/documentManagement/types"/>
    <xsd:import namespace="http://schemas.microsoft.com/office/infopath/2007/PartnerControls"/>
    <xsd:element name="SharedWithUsers" ma:index="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ADBCF1-A665-4482-8EFB-2691834872BC}">
  <ds:schemaRefs>
    <ds:schemaRef ds:uri="http://schemas.microsoft.com/sharepoint/v3/contenttype/forms"/>
  </ds:schemaRefs>
</ds:datastoreItem>
</file>

<file path=customXml/itemProps2.xml><?xml version="1.0" encoding="utf-8"?>
<ds:datastoreItem xmlns:ds="http://schemas.openxmlformats.org/officeDocument/2006/customXml" ds:itemID="{E48138E8-58A9-444A-9B6E-AA2DD7C387FE}">
  <ds:schemaRefs>
    <ds:schemaRef ds:uri="f5807569-94f0-41d0-a3d7-00e33efdd08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11F8B9F-1580-4CA8-A8B7-C56E8090D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807569-94f0-41d0-a3d7-00e33efdd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17963</TotalTime>
  <Words>1069</Words>
  <Application>Microsoft Office PowerPoint</Application>
  <PresentationFormat>Widescreen</PresentationFormat>
  <Paragraphs>86</Paragraphs>
  <Slides>21</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Helvetica</vt:lpstr>
      <vt:lpstr>Wingdings</vt:lpstr>
      <vt:lpstr>Office Theme</vt:lpstr>
      <vt:lpstr>1_West_Coast_Trip_2_2013</vt:lpstr>
      <vt:lpstr>1_Office Theme</vt:lpstr>
      <vt:lpstr>June 23, 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Assistance to GreenStep Cities</vt:lpstr>
      <vt:lpstr>What are Energy “Reserves”?</vt:lpstr>
      <vt:lpstr>What are Energy “Reserves”?</vt:lpstr>
      <vt:lpstr>St. Louis Park</vt:lpstr>
      <vt:lpstr>White Bear Lake</vt:lpstr>
      <vt:lpstr>Required in Minnesota Statutes </vt:lpstr>
      <vt:lpstr>Metro Communities  Solar Planning Requirement </vt:lpstr>
      <vt:lpstr>What are local energy resources?</vt:lpstr>
      <vt:lpstr>What are local energy resources?</vt:lpstr>
      <vt:lpstr>What are local energy resources?</vt:lpstr>
      <vt:lpstr>What are local energy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Energy Planning Template</dc:title>
  <dc:creator>Abby Finis</dc:creator>
  <cp:lastModifiedBy>Brian Ross</cp:lastModifiedBy>
  <cp:revision>141</cp:revision>
  <dcterms:created xsi:type="dcterms:W3CDTF">2016-08-31T15:12:57Z</dcterms:created>
  <dcterms:modified xsi:type="dcterms:W3CDTF">2017-06-23T14:29:49Z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0x01010088C3AB86A27D5F42A346487301B5F6C1</vt:lpwstr>
  </property>
</Properties>
</file>